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75" r:id="rId2"/>
    <p:sldId id="462" r:id="rId3"/>
    <p:sldId id="460" r:id="rId4"/>
    <p:sldId id="442" r:id="rId5"/>
    <p:sldId id="458" r:id="rId6"/>
    <p:sldId id="438" r:id="rId7"/>
    <p:sldId id="450" r:id="rId8"/>
    <p:sldId id="451" r:id="rId9"/>
    <p:sldId id="443" r:id="rId10"/>
    <p:sldId id="465" r:id="rId11"/>
    <p:sldId id="454" r:id="rId12"/>
    <p:sldId id="456" r:id="rId13"/>
    <p:sldId id="468" r:id="rId14"/>
    <p:sldId id="469" r:id="rId15"/>
    <p:sldId id="463" r:id="rId16"/>
    <p:sldId id="466" r:id="rId17"/>
    <p:sldId id="467" r:id="rId18"/>
    <p:sldId id="444" r:id="rId19"/>
    <p:sldId id="439" r:id="rId20"/>
    <p:sldId id="470" r:id="rId21"/>
    <p:sldId id="471" r:id="rId22"/>
    <p:sldId id="464" r:id="rId23"/>
    <p:sldId id="445" r:id="rId24"/>
    <p:sldId id="446" r:id="rId25"/>
    <p:sldId id="453" r:id="rId26"/>
    <p:sldId id="447" r:id="rId27"/>
    <p:sldId id="457" r:id="rId28"/>
    <p:sldId id="448"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2"/>
    <a:srgbClr val="01B902"/>
    <a:srgbClr val="CA5C0E"/>
    <a:srgbClr val="009EC0"/>
    <a:srgbClr val="06C200"/>
    <a:srgbClr val="01FF3B"/>
    <a:srgbClr val="238BF3"/>
    <a:srgbClr val="0867BC"/>
    <a:srgbClr val="870000"/>
    <a:srgbClr val="D7D7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73" autoAdjust="0"/>
    <p:restoredTop sz="94689"/>
  </p:normalViewPr>
  <p:slideViewPr>
    <p:cSldViewPr>
      <p:cViewPr varScale="1">
        <p:scale>
          <a:sx n="139" d="100"/>
          <a:sy n="139" d="100"/>
        </p:scale>
        <p:origin x="1720"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Sheet1!$B$1</c:f>
              <c:strCache>
                <c:ptCount val="1"/>
                <c:pt idx="0">
                  <c:v>2+ times per month</c:v>
                </c:pt>
              </c:strCache>
            </c:strRef>
          </c:tx>
          <c:spPr>
            <a:ln>
              <a:solidFill>
                <a:srgbClr val="009EC0"/>
              </a:solidFill>
            </a:ln>
          </c:spPr>
          <c:marker>
            <c:symbol val="none"/>
          </c:marker>
          <c:dPt>
            <c:idx val="0"/>
            <c:bubble3D val="0"/>
            <c:extLst>
              <c:ext xmlns:c16="http://schemas.microsoft.com/office/drawing/2014/chart" uri="{C3380CC4-5D6E-409C-BE32-E72D297353CC}">
                <c16:uniqueId val="{0000000A-1B33-5944-93E6-FAE2DF40E450}"/>
              </c:ext>
            </c:extLst>
          </c:dPt>
          <c:dPt>
            <c:idx val="1"/>
            <c:bubble3D val="0"/>
            <c:extLst>
              <c:ext xmlns:c16="http://schemas.microsoft.com/office/drawing/2014/chart" uri="{C3380CC4-5D6E-409C-BE32-E72D297353CC}">
                <c16:uniqueId val="{00000008-1B33-5944-93E6-FAE2DF40E450}"/>
              </c:ext>
            </c:extLst>
          </c:dPt>
          <c:dPt>
            <c:idx val="2"/>
            <c:bubble3D val="0"/>
            <c:extLst>
              <c:ext xmlns:c16="http://schemas.microsoft.com/office/drawing/2014/chart" uri="{C3380CC4-5D6E-409C-BE32-E72D297353CC}">
                <c16:uniqueId val="{00000006-1B33-5944-93E6-FAE2DF40E450}"/>
              </c:ext>
            </c:extLst>
          </c:dPt>
          <c:dLbls>
            <c:dLbl>
              <c:idx val="0"/>
              <c:layout>
                <c:manualLayout>
                  <c:x val="-1.6975308641975308E-2"/>
                  <c:y val="-3.4825870646766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1B33-5944-93E6-FAE2DF40E450}"/>
                </c:ext>
              </c:extLst>
            </c:dLbl>
            <c:dLbl>
              <c:idx val="28"/>
              <c:layout>
                <c:manualLayout>
                  <c:x val="-1.0802469135802583E-2"/>
                  <c:y val="-6.467661691542293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A731-8744-9265-ABBF7BB49CD0}"/>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a:noFill/>
                    </a:ln>
                  </c:spPr>
                </c15:leaderLines>
              </c:ext>
            </c:extLst>
          </c:dLbls>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Sheet1!$B$2:$B$31</c:f>
              <c:numCache>
                <c:formatCode>0"%"</c:formatCode>
                <c:ptCount val="30"/>
                <c:pt idx="0">
                  <c:v>49.699999999999996</c:v>
                </c:pt>
                <c:pt idx="1">
                  <c:v>43.9</c:v>
                </c:pt>
                <c:pt idx="2">
                  <c:v>44.8</c:v>
                </c:pt>
                <c:pt idx="3">
                  <c:v>44.699999999999996</c:v>
                </c:pt>
                <c:pt idx="4">
                  <c:v>41.499999999999993</c:v>
                </c:pt>
                <c:pt idx="5">
                  <c:v>44.099999999999994</c:v>
                </c:pt>
                <c:pt idx="6">
                  <c:v>44</c:v>
                </c:pt>
                <c:pt idx="7">
                  <c:v>43.1</c:v>
                </c:pt>
                <c:pt idx="8">
                  <c:v>42.2</c:v>
                </c:pt>
                <c:pt idx="9">
                  <c:v>46.4</c:v>
                </c:pt>
                <c:pt idx="10">
                  <c:v>45.7</c:v>
                </c:pt>
                <c:pt idx="11">
                  <c:v>43.9</c:v>
                </c:pt>
                <c:pt idx="12">
                  <c:v>46.3</c:v>
                </c:pt>
                <c:pt idx="13">
                  <c:v>43.300000000000004</c:v>
                </c:pt>
                <c:pt idx="14">
                  <c:v>43.199999999999996</c:v>
                </c:pt>
                <c:pt idx="15">
                  <c:v>42.900000000000006</c:v>
                </c:pt>
                <c:pt idx="16">
                  <c:v>43.5</c:v>
                </c:pt>
                <c:pt idx="17">
                  <c:v>44.1</c:v>
                </c:pt>
                <c:pt idx="18">
                  <c:v>43.1</c:v>
                </c:pt>
                <c:pt idx="19">
                  <c:v>40.699999999999996</c:v>
                </c:pt>
                <c:pt idx="20">
                  <c:v>38.700000000000003</c:v>
                </c:pt>
                <c:pt idx="21">
                  <c:v>40.200000000000003</c:v>
                </c:pt>
                <c:pt idx="22">
                  <c:v>36.700000000000003</c:v>
                </c:pt>
                <c:pt idx="23">
                  <c:v>40</c:v>
                </c:pt>
                <c:pt idx="24">
                  <c:v>42.900000000000006</c:v>
                </c:pt>
                <c:pt idx="25">
                  <c:v>39.5</c:v>
                </c:pt>
                <c:pt idx="26">
                  <c:v>41.099999999999994</c:v>
                </c:pt>
                <c:pt idx="27">
                  <c:v>38.799999999999997</c:v>
                </c:pt>
                <c:pt idx="28">
                  <c:v>37.900000000000006</c:v>
                </c:pt>
                <c:pt idx="29">
                  <c:v>37.5</c:v>
                </c:pt>
              </c:numCache>
            </c:numRef>
          </c:val>
          <c:smooth val="0"/>
          <c:extLst>
            <c:ext xmlns:c16="http://schemas.microsoft.com/office/drawing/2014/chart" uri="{C3380CC4-5D6E-409C-BE32-E72D297353CC}">
              <c16:uniqueId val="{00000000-56D6-774A-AEC1-01E5BF60A988}"/>
            </c:ext>
          </c:extLst>
        </c:ser>
        <c:ser>
          <c:idx val="1"/>
          <c:order val="1"/>
          <c:tx>
            <c:strRef>
              <c:f>Sheet1!$C$1</c:f>
              <c:strCache>
                <c:ptCount val="1"/>
                <c:pt idx="0">
                  <c:v>Never</c:v>
                </c:pt>
              </c:strCache>
            </c:strRef>
          </c:tx>
          <c:spPr>
            <a:ln>
              <a:solidFill>
                <a:srgbClr val="CA5C0E"/>
              </a:solidFill>
            </a:ln>
          </c:spPr>
          <c:marker>
            <c:symbol val="none"/>
          </c:marker>
          <c:dPt>
            <c:idx val="0"/>
            <c:bubble3D val="0"/>
            <c:extLst>
              <c:ext xmlns:c16="http://schemas.microsoft.com/office/drawing/2014/chart" uri="{C3380CC4-5D6E-409C-BE32-E72D297353CC}">
                <c16:uniqueId val="{00000009-1B33-5944-93E6-FAE2DF40E450}"/>
              </c:ext>
            </c:extLst>
          </c:dPt>
          <c:dPt>
            <c:idx val="1"/>
            <c:bubble3D val="0"/>
            <c:extLst>
              <c:ext xmlns:c16="http://schemas.microsoft.com/office/drawing/2014/chart" uri="{C3380CC4-5D6E-409C-BE32-E72D297353CC}">
                <c16:uniqueId val="{00000007-1B33-5944-93E6-FAE2DF40E450}"/>
              </c:ext>
            </c:extLst>
          </c:dPt>
          <c:dPt>
            <c:idx val="2"/>
            <c:bubble3D val="0"/>
            <c:extLst>
              <c:ext xmlns:c16="http://schemas.microsoft.com/office/drawing/2014/chart" uri="{C3380CC4-5D6E-409C-BE32-E72D297353CC}">
                <c16:uniqueId val="{00000005-1B33-5944-93E6-FAE2DF40E450}"/>
              </c:ext>
            </c:extLst>
          </c:dPt>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1B33-5944-93E6-FAE2DF40E450}"/>
                </c:ext>
              </c:extLst>
            </c:dLbl>
            <c:dLbl>
              <c:idx val="28"/>
              <c:layout>
                <c:manualLayout>
                  <c:x val="-2.0061728395061727E-2"/>
                  <c:y val="7.213930348258706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A731-8744-9265-ABBF7BB49CD0}"/>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a:noFill/>
                    </a:ln>
                  </c:spPr>
                </c15:leaderLines>
              </c:ext>
            </c:extLst>
          </c:dLbls>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Sheet1!$C$2:$C$31</c:f>
              <c:numCache>
                <c:formatCode>0"%"</c:formatCode>
                <c:ptCount val="30"/>
                <c:pt idx="0">
                  <c:v>9.3000000000000007</c:v>
                </c:pt>
                <c:pt idx="1">
                  <c:v>13.6</c:v>
                </c:pt>
                <c:pt idx="2">
                  <c:v>12.2</c:v>
                </c:pt>
                <c:pt idx="3">
                  <c:v>14.5</c:v>
                </c:pt>
                <c:pt idx="4">
                  <c:v>12.9</c:v>
                </c:pt>
                <c:pt idx="5">
                  <c:v>13.9</c:v>
                </c:pt>
                <c:pt idx="6">
                  <c:v>15.6</c:v>
                </c:pt>
                <c:pt idx="7">
                  <c:v>11.4</c:v>
                </c:pt>
                <c:pt idx="8">
                  <c:v>14.1</c:v>
                </c:pt>
                <c:pt idx="9">
                  <c:v>13.9</c:v>
                </c:pt>
                <c:pt idx="10">
                  <c:v>12.9</c:v>
                </c:pt>
                <c:pt idx="11">
                  <c:v>14.5</c:v>
                </c:pt>
                <c:pt idx="12">
                  <c:v>14</c:v>
                </c:pt>
                <c:pt idx="13">
                  <c:v>11.9</c:v>
                </c:pt>
                <c:pt idx="14">
                  <c:v>17.2</c:v>
                </c:pt>
                <c:pt idx="15">
                  <c:v>16.399999999999999</c:v>
                </c:pt>
                <c:pt idx="16">
                  <c:v>13.1</c:v>
                </c:pt>
                <c:pt idx="17">
                  <c:v>12.5</c:v>
                </c:pt>
                <c:pt idx="18">
                  <c:v>16.100000000000001</c:v>
                </c:pt>
                <c:pt idx="19">
                  <c:v>16.100000000000001</c:v>
                </c:pt>
                <c:pt idx="20">
                  <c:v>15.1</c:v>
                </c:pt>
                <c:pt idx="21">
                  <c:v>19.3</c:v>
                </c:pt>
                <c:pt idx="22">
                  <c:v>20.7</c:v>
                </c:pt>
                <c:pt idx="23">
                  <c:v>18.600000000000001</c:v>
                </c:pt>
                <c:pt idx="24">
                  <c:v>15.3</c:v>
                </c:pt>
                <c:pt idx="25">
                  <c:v>22.4</c:v>
                </c:pt>
                <c:pt idx="26">
                  <c:v>20.7</c:v>
                </c:pt>
                <c:pt idx="27">
                  <c:v>22</c:v>
                </c:pt>
                <c:pt idx="28">
                  <c:v>25.5</c:v>
                </c:pt>
                <c:pt idx="29">
                  <c:v>26.2</c:v>
                </c:pt>
              </c:numCache>
            </c:numRef>
          </c:val>
          <c:smooth val="0"/>
          <c:extLst>
            <c:ext xmlns:c16="http://schemas.microsoft.com/office/drawing/2014/chart" uri="{C3380CC4-5D6E-409C-BE32-E72D297353CC}">
              <c16:uniqueId val="{00000004-1B33-5944-93E6-FAE2DF40E450}"/>
            </c:ext>
          </c:extLst>
        </c:ser>
        <c:ser>
          <c:idx val="2"/>
          <c:order val="2"/>
          <c:tx>
            <c:strRef>
              <c:f>Sheet1!$D$1</c:f>
              <c:strCache>
                <c:ptCount val="1"/>
                <c:pt idx="0">
                  <c:v>Less than once a year</c:v>
                </c:pt>
              </c:strCache>
            </c:strRef>
          </c:tx>
          <c:marker>
            <c:symbol val="none"/>
          </c:marker>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Sheet1!$D$2:$D$31</c:f>
            </c:numRef>
          </c:val>
          <c:smooth val="0"/>
          <c:extLst>
            <c:ext xmlns:c16="http://schemas.microsoft.com/office/drawing/2014/chart" uri="{C3380CC4-5D6E-409C-BE32-E72D297353CC}">
              <c16:uniqueId val="{00000000-A731-8744-9265-ABBF7BB49CD0}"/>
            </c:ext>
          </c:extLst>
        </c:ser>
        <c:ser>
          <c:idx val="3"/>
          <c:order val="3"/>
          <c:tx>
            <c:strRef>
              <c:f>Sheet1!$E$1</c:f>
              <c:strCache>
                <c:ptCount val="1"/>
                <c:pt idx="0">
                  <c:v>Once or twice a year</c:v>
                </c:pt>
              </c:strCache>
            </c:strRef>
          </c:tx>
          <c:marker>
            <c:symbol val="none"/>
          </c:marker>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Sheet1!$E$2:$E$31</c:f>
            </c:numRef>
          </c:val>
          <c:smooth val="0"/>
          <c:extLst>
            <c:ext xmlns:c16="http://schemas.microsoft.com/office/drawing/2014/chart" uri="{C3380CC4-5D6E-409C-BE32-E72D297353CC}">
              <c16:uniqueId val="{00000001-A731-8744-9265-ABBF7BB49CD0}"/>
            </c:ext>
          </c:extLst>
        </c:ser>
        <c:ser>
          <c:idx val="4"/>
          <c:order val="4"/>
          <c:tx>
            <c:strRef>
              <c:f>Sheet1!$F$1</c:f>
              <c:strCache>
                <c:ptCount val="1"/>
                <c:pt idx="0">
                  <c:v>Several times a year</c:v>
                </c:pt>
              </c:strCache>
            </c:strRef>
          </c:tx>
          <c:marker>
            <c:symbol val="none"/>
          </c:marker>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Sheet1!$F$2:$F$31</c:f>
            </c:numRef>
          </c:val>
          <c:smooth val="0"/>
          <c:extLst>
            <c:ext xmlns:c16="http://schemas.microsoft.com/office/drawing/2014/chart" uri="{C3380CC4-5D6E-409C-BE32-E72D297353CC}">
              <c16:uniqueId val="{00000002-A731-8744-9265-ABBF7BB49CD0}"/>
            </c:ext>
          </c:extLst>
        </c:ser>
        <c:ser>
          <c:idx val="5"/>
          <c:order val="5"/>
          <c:tx>
            <c:strRef>
              <c:f>Sheet1!$G$1</c:f>
              <c:strCache>
                <c:ptCount val="1"/>
                <c:pt idx="0">
                  <c:v>Once a month</c:v>
                </c:pt>
              </c:strCache>
            </c:strRef>
          </c:tx>
          <c:marker>
            <c:symbol val="none"/>
          </c:marker>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Sheet1!$G$2:$G$31</c:f>
            </c:numRef>
          </c:val>
          <c:smooth val="0"/>
          <c:extLst>
            <c:ext xmlns:c16="http://schemas.microsoft.com/office/drawing/2014/chart" uri="{C3380CC4-5D6E-409C-BE32-E72D297353CC}">
              <c16:uniqueId val="{00000003-A731-8744-9265-ABBF7BB49CD0}"/>
            </c:ext>
          </c:extLst>
        </c:ser>
        <c:ser>
          <c:idx val="6"/>
          <c:order val="6"/>
          <c:tx>
            <c:strRef>
              <c:f>Sheet1!$H$1</c:f>
              <c:strCache>
                <c:ptCount val="1"/>
                <c:pt idx="0">
                  <c:v>2-3 times a month</c:v>
                </c:pt>
              </c:strCache>
            </c:strRef>
          </c:tx>
          <c:marker>
            <c:symbol val="none"/>
          </c:marker>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Sheet1!$H$2:$H$31</c:f>
            </c:numRef>
          </c:val>
          <c:smooth val="0"/>
          <c:extLst>
            <c:ext xmlns:c16="http://schemas.microsoft.com/office/drawing/2014/chart" uri="{C3380CC4-5D6E-409C-BE32-E72D297353CC}">
              <c16:uniqueId val="{00000004-A731-8744-9265-ABBF7BB49CD0}"/>
            </c:ext>
          </c:extLst>
        </c:ser>
        <c:ser>
          <c:idx val="7"/>
          <c:order val="7"/>
          <c:tx>
            <c:strRef>
              <c:f>Sheet1!$I$1</c:f>
              <c:strCache>
                <c:ptCount val="1"/>
                <c:pt idx="0">
                  <c:v>About weekly</c:v>
                </c:pt>
              </c:strCache>
            </c:strRef>
          </c:tx>
          <c:marker>
            <c:symbol val="none"/>
          </c:marker>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Sheet1!$I$2:$I$31</c:f>
            </c:numRef>
          </c:val>
          <c:smooth val="0"/>
          <c:extLst>
            <c:ext xmlns:c16="http://schemas.microsoft.com/office/drawing/2014/chart" uri="{C3380CC4-5D6E-409C-BE32-E72D297353CC}">
              <c16:uniqueId val="{00000005-A731-8744-9265-ABBF7BB49CD0}"/>
            </c:ext>
          </c:extLst>
        </c:ser>
        <c:ser>
          <c:idx val="8"/>
          <c:order val="8"/>
          <c:tx>
            <c:strRef>
              <c:f>Sheet1!$J$1</c:f>
              <c:strCache>
                <c:ptCount val="1"/>
                <c:pt idx="0">
                  <c:v>Once a week</c:v>
                </c:pt>
              </c:strCache>
            </c:strRef>
          </c:tx>
          <c:marker>
            <c:symbol val="none"/>
          </c:marker>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Sheet1!$J$2:$J$31</c:f>
            </c:numRef>
          </c:val>
          <c:smooth val="0"/>
          <c:extLst>
            <c:ext xmlns:c16="http://schemas.microsoft.com/office/drawing/2014/chart" uri="{C3380CC4-5D6E-409C-BE32-E72D297353CC}">
              <c16:uniqueId val="{00000006-A731-8744-9265-ABBF7BB49CD0}"/>
            </c:ext>
          </c:extLst>
        </c:ser>
        <c:ser>
          <c:idx val="9"/>
          <c:order val="9"/>
          <c:tx>
            <c:strRef>
              <c:f>Sheet1!$K$1</c:f>
              <c:strCache>
                <c:ptCount val="1"/>
                <c:pt idx="0">
                  <c:v>Several times a week</c:v>
                </c:pt>
              </c:strCache>
            </c:strRef>
          </c:tx>
          <c:marker>
            <c:symbol val="none"/>
          </c:marker>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Sheet1!$K$2:$K$31</c:f>
            </c:numRef>
          </c:val>
          <c:smooth val="0"/>
          <c:extLst>
            <c:ext xmlns:c16="http://schemas.microsoft.com/office/drawing/2014/chart" uri="{C3380CC4-5D6E-409C-BE32-E72D297353CC}">
              <c16:uniqueId val="{00000007-A731-8744-9265-ABBF7BB49CD0}"/>
            </c:ext>
          </c:extLst>
        </c:ser>
        <c:ser>
          <c:idx val="10"/>
          <c:order val="10"/>
          <c:tx>
            <c:strRef>
              <c:f>Sheet1!$L$1</c:f>
              <c:strCache>
                <c:ptCount val="1"/>
                <c:pt idx="0">
                  <c:v>Don't know/No answer</c:v>
                </c:pt>
              </c:strCache>
            </c:strRef>
          </c:tx>
          <c:marker>
            <c:symbol val="none"/>
          </c:marker>
          <c:cat>
            <c:numRef>
              <c:f>Sheet1!$A$2:$A$31</c:f>
              <c:numCache>
                <c:formatCode>General</c:formatCode>
                <c:ptCount val="30"/>
                <c:pt idx="0">
                  <c:v>1972</c:v>
                </c:pt>
                <c:pt idx="1">
                  <c:v>1973</c:v>
                </c:pt>
                <c:pt idx="2">
                  <c:v>1974</c:v>
                </c:pt>
                <c:pt idx="3">
                  <c:v>1975</c:v>
                </c:pt>
                <c:pt idx="4">
                  <c:v>1976</c:v>
                </c:pt>
                <c:pt idx="5">
                  <c:v>1977</c:v>
                </c:pt>
                <c:pt idx="6">
                  <c:v>1978</c:v>
                </c:pt>
                <c:pt idx="7">
                  <c:v>1980</c:v>
                </c:pt>
                <c:pt idx="8">
                  <c:v>1982</c:v>
                </c:pt>
                <c:pt idx="9">
                  <c:v>1983</c:v>
                </c:pt>
                <c:pt idx="10">
                  <c:v>1984</c:v>
                </c:pt>
                <c:pt idx="11">
                  <c:v>1985</c:v>
                </c:pt>
                <c:pt idx="12">
                  <c:v>1986</c:v>
                </c:pt>
                <c:pt idx="13">
                  <c:v>1987</c:v>
                </c:pt>
                <c:pt idx="14">
                  <c:v>1988</c:v>
                </c:pt>
                <c:pt idx="15">
                  <c:v>1989</c:v>
                </c:pt>
                <c:pt idx="16">
                  <c:v>1990</c:v>
                </c:pt>
                <c:pt idx="17">
                  <c:v>1991</c:v>
                </c:pt>
                <c:pt idx="18">
                  <c:v>1993</c:v>
                </c:pt>
                <c:pt idx="19">
                  <c:v>1994</c:v>
                </c:pt>
                <c:pt idx="20">
                  <c:v>1996</c:v>
                </c:pt>
                <c:pt idx="21">
                  <c:v>1998</c:v>
                </c:pt>
                <c:pt idx="22">
                  <c:v>2000</c:v>
                </c:pt>
                <c:pt idx="23">
                  <c:v>2002</c:v>
                </c:pt>
                <c:pt idx="24">
                  <c:v>2004</c:v>
                </c:pt>
                <c:pt idx="25">
                  <c:v>2006</c:v>
                </c:pt>
                <c:pt idx="26">
                  <c:v>2008</c:v>
                </c:pt>
                <c:pt idx="27">
                  <c:v>2010</c:v>
                </c:pt>
                <c:pt idx="28">
                  <c:v>2012</c:v>
                </c:pt>
                <c:pt idx="29">
                  <c:v>2014</c:v>
                </c:pt>
              </c:numCache>
            </c:numRef>
          </c:cat>
          <c:val>
            <c:numRef>
              <c:f>Sheet1!$L$2:$L$31</c:f>
            </c:numRef>
          </c:val>
          <c:smooth val="0"/>
          <c:extLst>
            <c:ext xmlns:c16="http://schemas.microsoft.com/office/drawing/2014/chart" uri="{C3380CC4-5D6E-409C-BE32-E72D297353CC}">
              <c16:uniqueId val="{00000008-A731-8744-9265-ABBF7BB49CD0}"/>
            </c:ext>
          </c:extLst>
        </c:ser>
        <c:dLbls>
          <c:showLegendKey val="0"/>
          <c:showVal val="0"/>
          <c:showCatName val="0"/>
          <c:showSerName val="0"/>
          <c:showPercent val="0"/>
          <c:showBubbleSize val="0"/>
        </c:dLbls>
        <c:smooth val="0"/>
        <c:axId val="790563136"/>
        <c:axId val="768197296"/>
      </c:lineChart>
      <c:catAx>
        <c:axId val="790563136"/>
        <c:scaling>
          <c:orientation val="minMax"/>
        </c:scaling>
        <c:delete val="0"/>
        <c:axPos val="b"/>
        <c:numFmt formatCode="General" sourceLinked="0"/>
        <c:majorTickMark val="out"/>
        <c:minorTickMark val="none"/>
        <c:tickLblPos val="nextTo"/>
        <c:spPr>
          <a:ln>
            <a:solidFill>
              <a:prstClr val="black">
                <a:lumMod val="65000"/>
                <a:lumOff val="35000"/>
                <a:alpha val="50000"/>
              </a:prstClr>
            </a:solidFill>
          </a:ln>
        </c:spPr>
        <c:txPr>
          <a:bodyPr/>
          <a:lstStyle/>
          <a:p>
            <a:pPr>
              <a:defRPr baseline="0">
                <a:solidFill>
                  <a:schemeClr val="bg1"/>
                </a:solidFill>
              </a:defRPr>
            </a:pPr>
            <a:endParaRPr lang="en-US"/>
          </a:p>
        </c:txPr>
        <c:crossAx val="768197296"/>
        <c:crosses val="autoZero"/>
        <c:auto val="1"/>
        <c:lblAlgn val="ctr"/>
        <c:lblOffset val="100"/>
        <c:noMultiLvlLbl val="0"/>
      </c:catAx>
      <c:valAx>
        <c:axId val="768197296"/>
        <c:scaling>
          <c:orientation val="minMax"/>
        </c:scaling>
        <c:delete val="1"/>
        <c:axPos val="l"/>
        <c:majorGridlines>
          <c:spPr>
            <a:ln>
              <a:solidFill>
                <a:prstClr val="black">
                  <a:lumMod val="65000"/>
                  <a:lumOff val="35000"/>
                  <a:alpha val="40000"/>
                </a:prstClr>
              </a:solidFill>
            </a:ln>
          </c:spPr>
        </c:majorGridlines>
        <c:numFmt formatCode="0&quot;%&quot;" sourceLinked="1"/>
        <c:majorTickMark val="out"/>
        <c:minorTickMark val="none"/>
        <c:tickLblPos val="none"/>
        <c:crossAx val="790563136"/>
        <c:crosses val="autoZero"/>
        <c:crossBetween val="between"/>
      </c:valAx>
    </c:plotArea>
    <c:legend>
      <c:legendPos val="r"/>
      <c:overlay val="0"/>
      <c:txPr>
        <a:bodyPr/>
        <a:lstStyle/>
        <a:p>
          <a:pPr>
            <a:defRPr>
              <a:solidFill>
                <a:schemeClr val="bg1"/>
              </a:solidFill>
            </a:defRPr>
          </a:pPr>
          <a:endParaRPr lang="en-US"/>
        </a:p>
      </c:txPr>
    </c:legend>
    <c:plotVisOnly val="1"/>
    <c:dispBlanksAs val="gap"/>
    <c:showDLblsOverMax val="0"/>
  </c:chart>
  <c:txPr>
    <a:bodyPr/>
    <a:lstStyle/>
    <a:p>
      <a:pPr>
        <a:defRPr sz="1800"/>
      </a:pPr>
      <a:endParaRPr lang="en-US"/>
    </a:p>
  </c:txPr>
  <c:externalData r:id="rId2">
    <c:autoUpdate val="0"/>
  </c:externalData>
</c:chartSpace>
</file>

<file path=ppt/media/image1.png>
</file>

<file path=ppt/media/image2.png>
</file>

<file path=ppt/media/image3.png>
</file>

<file path=ppt/media/image4.jpeg>
</file>

<file path=ppt/media/image5.png>
</file>

<file path=ppt/media/image6.png>
</file>

<file path=ppt/media/image7.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F7EB338-8BB0-B64B-9F79-C87EA24D723F}" type="datetimeFigureOut">
              <a:rPr lang="en-US" smtClean="0"/>
              <a:t>10/18/2020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1E1A05-B3B6-6F43-8051-B5A825C5C2A3}" type="slidenum">
              <a:rPr lang="en-US" smtClean="0"/>
              <a:t>‹#›</a:t>
            </a:fld>
            <a:endParaRPr lang="en-US"/>
          </a:p>
        </p:txBody>
      </p:sp>
    </p:spTree>
    <p:extLst>
      <p:ext uri="{BB962C8B-B14F-4D97-AF65-F5344CB8AC3E}">
        <p14:creationId xmlns:p14="http://schemas.microsoft.com/office/powerpoint/2010/main" val="324107012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2</a:t>
            </a:fld>
            <a:endParaRPr lang="en-US"/>
          </a:p>
        </p:txBody>
      </p:sp>
    </p:spTree>
    <p:extLst>
      <p:ext uri="{BB962C8B-B14F-4D97-AF65-F5344CB8AC3E}">
        <p14:creationId xmlns:p14="http://schemas.microsoft.com/office/powerpoint/2010/main" val="1719854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ctr">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905000" y="2514600"/>
            <a:ext cx="7772400" cy="1143000"/>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D645EE-450D-4102-8FB2-AECCE2D0F3DF}" type="slidenum">
              <a:rPr lang="en-US" smtClean="0"/>
              <a:pPr/>
              <a:t>‹#›</a:t>
            </a:fld>
            <a:endParaRPr lang="en-US"/>
          </a:p>
        </p:txBody>
      </p:sp>
      <p:sp>
        <p:nvSpPr>
          <p:cNvPr id="8" name="Text Placeholder 7"/>
          <p:cNvSpPr>
            <a:spLocks noGrp="1"/>
          </p:cNvSpPr>
          <p:nvPr>
            <p:ph type="body" sz="quarter" idx="13" hasCustomPrompt="1"/>
          </p:nvPr>
        </p:nvSpPr>
        <p:spPr>
          <a:xfrm>
            <a:off x="0" y="1600200"/>
            <a:ext cx="1295400" cy="2895600"/>
          </a:xfrm>
        </p:spPr>
        <p:txBody>
          <a:bodyPr lIns="0" rIns="0" anchor="ctr">
            <a:normAutofit/>
          </a:bodyPr>
          <a:lstStyle>
            <a:lvl1pPr marL="0" indent="0" algn="r">
              <a:buNone/>
              <a:defRPr sz="9600" b="1"/>
            </a:lvl1pPr>
          </a:lstStyle>
          <a:p>
            <a:pPr lvl="0"/>
            <a:r>
              <a:rPr lang="en-US" dirty="0"/>
              <a:t>1</a:t>
            </a:r>
          </a:p>
        </p:txBody>
      </p:sp>
    </p:spTree>
    <p:extLst>
      <p:ext uri="{BB962C8B-B14F-4D97-AF65-F5344CB8AC3E}">
        <p14:creationId xmlns:p14="http://schemas.microsoft.com/office/powerpoint/2010/main" val="665466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200"/>
                                        <p:tgtEl>
                                          <p:spTgt spid="8">
                                            <p:txEl>
                                              <p:pRg st="0" end="0"/>
                                            </p:txEl>
                                          </p:spTgt>
                                        </p:tgtEl>
                                      </p:cBhvr>
                                    </p:animEffect>
                                  </p:childTnLst>
                                </p:cTn>
                              </p:par>
                            </p:childTnLst>
                          </p:cTn>
                        </p:par>
                        <p:par>
                          <p:cTn id="8" fill="hold">
                            <p:stCondLst>
                              <p:cond delay="2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300"/>
                                        <p:tgtEl>
                                          <p:spTgt spid="2"/>
                                        </p:tgtEl>
                                      </p:cBhvr>
                                    </p:animEffect>
                                  </p:childTnLst>
                                </p:cTn>
                              </p:par>
                              <p:par>
                                <p:cTn id="12" presetID="0" presetClass="path" presetSubtype="0" accel="50000" decel="50000" fill="hold" grpId="1" nodeType="withEffect">
                                  <p:stCondLst>
                                    <p:cond delay="0"/>
                                  </p:stCondLst>
                                  <p:childTnLst>
                                    <p:animMotion origin="layout" path="M 0 0 L -0.05 0 " pathEditMode="relative" ptsTypes="AA">
                                      <p:cBhvr>
                                        <p:cTn id="13" dur="3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200"/>
                        <p:tgtEl>
                          <p:spTgt spid="8"/>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17" y="0"/>
            <a:ext cx="9144000" cy="838200"/>
          </a:xfr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0" y="1371600"/>
            <a:ext cx="9144000" cy="4754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
        <p:nvSpPr>
          <p:cNvPr id="9" name="Text Placeholder 8"/>
          <p:cNvSpPr>
            <a:spLocks noGrp="1"/>
          </p:cNvSpPr>
          <p:nvPr>
            <p:ph type="body" sz="quarter" idx="13" hasCustomPrompt="1"/>
          </p:nvPr>
        </p:nvSpPr>
        <p:spPr>
          <a:xfrm>
            <a:off x="0" y="838200"/>
            <a:ext cx="9144000" cy="533400"/>
          </a:xfrm>
        </p:spPr>
        <p:txBody>
          <a:bodyPr>
            <a:normAutofit/>
          </a:bodyPr>
          <a:lstStyle>
            <a:lvl1pPr marL="0" indent="0">
              <a:buNone/>
              <a:defRPr sz="2400" b="1">
                <a:solidFill>
                  <a:srgbClr val="7F7F7F"/>
                </a:solidFill>
              </a:defRPr>
            </a:lvl1pPr>
          </a:lstStyle>
          <a:p>
            <a:pPr lvl="0"/>
            <a:r>
              <a:rPr lang="en-US" dirty="0"/>
              <a:t>Click to edit sub-title</a:t>
            </a:r>
          </a:p>
        </p:txBody>
      </p:sp>
    </p:spTree>
    <p:extLst>
      <p:ext uri="{BB962C8B-B14F-4D97-AF65-F5344CB8AC3E}">
        <p14:creationId xmlns:p14="http://schemas.microsoft.com/office/powerpoint/2010/main" val="1305363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E77699-C466-4996-ADED-71C8160E04A2}" type="datetimeFigureOut">
              <a:rPr lang="en-US" smtClean="0"/>
              <a:pPr/>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E77699-C466-4996-ADED-71C8160E04A2}" type="datetimeFigureOut">
              <a:rPr lang="en-US" smtClean="0"/>
              <a:pPr/>
              <a:t>10/18/2020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D645EE-450D-4102-8FB2-AECCE2D0F3D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9EC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130425"/>
            <a:ext cx="6096000" cy="917575"/>
          </a:xfrm>
          <a:solidFill>
            <a:schemeClr val="bg1"/>
          </a:solidFill>
        </p:spPr>
        <p:txBody>
          <a:bodyPr/>
          <a:lstStyle/>
          <a:p>
            <a:pPr algn="l"/>
            <a:r>
              <a:rPr lang="en-US" dirty="0"/>
              <a:t>APOLOGETICS</a:t>
            </a:r>
          </a:p>
        </p:txBody>
      </p:sp>
      <p:sp>
        <p:nvSpPr>
          <p:cNvPr id="3" name="Subtitle 2"/>
          <p:cNvSpPr>
            <a:spLocks noGrp="1"/>
          </p:cNvSpPr>
          <p:nvPr>
            <p:ph type="subTitle" idx="1"/>
          </p:nvPr>
        </p:nvSpPr>
        <p:spPr>
          <a:xfrm>
            <a:off x="3045372" y="3276599"/>
            <a:ext cx="6096000" cy="685801"/>
          </a:xfrm>
          <a:solidFill>
            <a:schemeClr val="bg1"/>
          </a:solidFill>
        </p:spPr>
        <p:txBody>
          <a:bodyPr tIns="0" bIns="0" anchor="ctr">
            <a:normAutofit/>
          </a:bodyPr>
          <a:lstStyle/>
          <a:p>
            <a:pPr algn="l"/>
            <a:r>
              <a:rPr lang="en-US" sz="4000" dirty="0"/>
              <a:t>IN ONE LESSON</a:t>
            </a:r>
          </a:p>
        </p:txBody>
      </p:sp>
      <p:grpSp>
        <p:nvGrpSpPr>
          <p:cNvPr id="5" name="Group 4">
            <a:extLst>
              <a:ext uri="{FF2B5EF4-FFF2-40B4-BE49-F238E27FC236}">
                <a16:creationId xmlns:a16="http://schemas.microsoft.com/office/drawing/2014/main" id="{43F22169-13AA-8440-B3C8-72C2711974BC}"/>
              </a:ext>
            </a:extLst>
          </p:cNvPr>
          <p:cNvGrpSpPr/>
          <p:nvPr/>
        </p:nvGrpSpPr>
        <p:grpSpPr>
          <a:xfrm>
            <a:off x="3276600" y="4038600"/>
            <a:ext cx="1169350" cy="846286"/>
            <a:chOff x="3214537" y="3877969"/>
            <a:chExt cx="1169350" cy="846286"/>
          </a:xfrm>
        </p:grpSpPr>
        <p:grpSp>
          <p:nvGrpSpPr>
            <p:cNvPr id="6" name="Group 5">
              <a:extLst>
                <a:ext uri="{FF2B5EF4-FFF2-40B4-BE49-F238E27FC236}">
                  <a16:creationId xmlns:a16="http://schemas.microsoft.com/office/drawing/2014/main" id="{555D7117-B840-B442-A27C-D9D71A5CBC8D}"/>
                </a:ext>
              </a:extLst>
            </p:cNvPr>
            <p:cNvGrpSpPr/>
            <p:nvPr/>
          </p:nvGrpSpPr>
          <p:grpSpPr>
            <a:xfrm>
              <a:off x="3214537" y="3877969"/>
              <a:ext cx="1169350" cy="846286"/>
              <a:chOff x="3148191" y="3904594"/>
              <a:chExt cx="1169350" cy="846286"/>
            </a:xfrm>
          </p:grpSpPr>
          <p:sp>
            <p:nvSpPr>
              <p:cNvPr id="4" name="TextBox 3">
                <a:extLst>
                  <a:ext uri="{FF2B5EF4-FFF2-40B4-BE49-F238E27FC236}">
                    <a16:creationId xmlns:a16="http://schemas.microsoft.com/office/drawing/2014/main" id="{DF6CBF57-D364-DF4D-B7B6-A61612247736}"/>
                  </a:ext>
                </a:extLst>
              </p:cNvPr>
              <p:cNvSpPr txBox="1"/>
              <p:nvPr/>
            </p:nvSpPr>
            <p:spPr>
              <a:xfrm rot="21401300">
                <a:off x="3148191" y="4227660"/>
                <a:ext cx="1169350" cy="523220"/>
              </a:xfrm>
              <a:prstGeom prst="rect">
                <a:avLst/>
              </a:prstGeom>
              <a:noFill/>
            </p:spPr>
            <p:txBody>
              <a:bodyPr wrap="square" rtlCol="0">
                <a:spAutoFit/>
              </a:bodyPr>
              <a:lstStyle/>
              <a:p>
                <a:r>
                  <a:rPr lang="en-US" sz="2800" dirty="0">
                    <a:solidFill>
                      <a:schemeClr val="bg1"/>
                    </a:solidFill>
                    <a:latin typeface="Gabriola" pitchFamily="82" charset="0"/>
                    <a:ea typeface="Brush Script MT" panose="03060802040406070304" pitchFamily="66" charset="-122"/>
                    <a:cs typeface="Brush Script MT" panose="03060802040406070304" pitchFamily="66" charset="-122"/>
                  </a:rPr>
                  <a:t>almost</a:t>
                </a:r>
                <a:endParaRPr lang="en-US" sz="2400" dirty="0">
                  <a:solidFill>
                    <a:schemeClr val="bg1"/>
                  </a:solidFill>
                  <a:latin typeface="Gabriola" pitchFamily="82" charset="0"/>
                  <a:ea typeface="Brush Script MT" panose="03060802040406070304" pitchFamily="66" charset="-122"/>
                  <a:cs typeface="Brush Script MT" panose="03060802040406070304" pitchFamily="66" charset="-122"/>
                </a:endParaRPr>
              </a:p>
            </p:txBody>
          </p:sp>
          <p:sp>
            <p:nvSpPr>
              <p:cNvPr id="9" name="Freeform 8">
                <a:extLst>
                  <a:ext uri="{FF2B5EF4-FFF2-40B4-BE49-F238E27FC236}">
                    <a16:creationId xmlns:a16="http://schemas.microsoft.com/office/drawing/2014/main" id="{02E20960-BDA9-A249-9AB2-149B272194C4}"/>
                  </a:ext>
                </a:extLst>
              </p:cNvPr>
              <p:cNvSpPr/>
              <p:nvPr/>
            </p:nvSpPr>
            <p:spPr>
              <a:xfrm rot="11370456">
                <a:off x="3447206" y="3904594"/>
                <a:ext cx="172295" cy="134007"/>
              </a:xfrm>
              <a:custGeom>
                <a:avLst/>
                <a:gdLst>
                  <a:gd name="connsiteX0" fmla="*/ 0 w 283779"/>
                  <a:gd name="connsiteY0" fmla="*/ 94593 h 220717"/>
                  <a:gd name="connsiteX1" fmla="*/ 73572 w 283779"/>
                  <a:gd name="connsiteY1" fmla="*/ 147145 h 220717"/>
                  <a:gd name="connsiteX2" fmla="*/ 105103 w 283779"/>
                  <a:gd name="connsiteY2" fmla="*/ 157655 h 220717"/>
                  <a:gd name="connsiteX3" fmla="*/ 168165 w 283779"/>
                  <a:gd name="connsiteY3" fmla="*/ 189186 h 220717"/>
                  <a:gd name="connsiteX4" fmla="*/ 199696 w 283779"/>
                  <a:gd name="connsiteY4" fmla="*/ 220717 h 220717"/>
                  <a:gd name="connsiteX5" fmla="*/ 220717 w 283779"/>
                  <a:gd name="connsiteY5" fmla="*/ 189186 h 220717"/>
                  <a:gd name="connsiteX6" fmla="*/ 241738 w 283779"/>
                  <a:gd name="connsiteY6" fmla="*/ 126124 h 220717"/>
                  <a:gd name="connsiteX7" fmla="*/ 252248 w 283779"/>
                  <a:gd name="connsiteY7" fmla="*/ 94593 h 220717"/>
                  <a:gd name="connsiteX8" fmla="*/ 262759 w 283779"/>
                  <a:gd name="connsiteY8" fmla="*/ 63062 h 220717"/>
                  <a:gd name="connsiteX9" fmla="*/ 283779 w 283779"/>
                  <a:gd name="connsiteY9" fmla="*/ 0 h 220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779" h="220717">
                    <a:moveTo>
                      <a:pt x="0" y="94593"/>
                    </a:moveTo>
                    <a:cubicBezTo>
                      <a:pt x="24524" y="112110"/>
                      <a:pt x="47729" y="131639"/>
                      <a:pt x="73572" y="147145"/>
                    </a:cubicBezTo>
                    <a:cubicBezTo>
                      <a:pt x="83072" y="152845"/>
                      <a:pt x="95194" y="152700"/>
                      <a:pt x="105103" y="157655"/>
                    </a:cubicBezTo>
                    <a:cubicBezTo>
                      <a:pt x="186601" y="198404"/>
                      <a:pt x="88911" y="162769"/>
                      <a:pt x="168165" y="189186"/>
                    </a:cubicBezTo>
                    <a:cubicBezTo>
                      <a:pt x="178675" y="199696"/>
                      <a:pt x="184832" y="220717"/>
                      <a:pt x="199696" y="220717"/>
                    </a:cubicBezTo>
                    <a:cubicBezTo>
                      <a:pt x="212328" y="220717"/>
                      <a:pt x="215587" y="200729"/>
                      <a:pt x="220717" y="189186"/>
                    </a:cubicBezTo>
                    <a:cubicBezTo>
                      <a:pt x="229716" y="168938"/>
                      <a:pt x="234731" y="147145"/>
                      <a:pt x="241738" y="126124"/>
                    </a:cubicBezTo>
                    <a:lnTo>
                      <a:pt x="252248" y="94593"/>
                    </a:lnTo>
                    <a:cubicBezTo>
                      <a:pt x="255752" y="84083"/>
                      <a:pt x="260072" y="73810"/>
                      <a:pt x="262759" y="63062"/>
                    </a:cubicBezTo>
                    <a:cubicBezTo>
                      <a:pt x="275169" y="13421"/>
                      <a:pt x="266809" y="33941"/>
                      <a:pt x="283779"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Freeform 6">
              <a:extLst>
                <a:ext uri="{FF2B5EF4-FFF2-40B4-BE49-F238E27FC236}">
                  <a16:creationId xmlns:a16="http://schemas.microsoft.com/office/drawing/2014/main" id="{E2B5014E-4D9B-334F-932F-3857C3E1855A}"/>
                </a:ext>
              </a:extLst>
            </p:cNvPr>
            <p:cNvSpPr/>
            <p:nvPr/>
          </p:nvSpPr>
          <p:spPr>
            <a:xfrm>
              <a:off x="3599699" y="4007070"/>
              <a:ext cx="31917" cy="325820"/>
            </a:xfrm>
            <a:custGeom>
              <a:avLst/>
              <a:gdLst>
                <a:gd name="connsiteX0" fmla="*/ 0 w 31917"/>
                <a:gd name="connsiteY0" fmla="*/ 0 h 325820"/>
                <a:gd name="connsiteX1" fmla="*/ 21021 w 31917"/>
                <a:gd name="connsiteY1" fmla="*/ 73572 h 325820"/>
                <a:gd name="connsiteX2" fmla="*/ 31531 w 31917"/>
                <a:gd name="connsiteY2" fmla="*/ 325820 h 325820"/>
              </a:gdLst>
              <a:ahLst/>
              <a:cxnLst>
                <a:cxn ang="0">
                  <a:pos x="connsiteX0" y="connsiteY0"/>
                </a:cxn>
                <a:cxn ang="0">
                  <a:pos x="connsiteX1" y="connsiteY1"/>
                </a:cxn>
                <a:cxn ang="0">
                  <a:pos x="connsiteX2" y="connsiteY2"/>
                </a:cxn>
              </a:cxnLst>
              <a:rect l="l" t="t" r="r" b="b"/>
              <a:pathLst>
                <a:path w="31917" h="325820">
                  <a:moveTo>
                    <a:pt x="0" y="0"/>
                  </a:moveTo>
                  <a:cubicBezTo>
                    <a:pt x="7007" y="24524"/>
                    <a:pt x="17043" y="48379"/>
                    <a:pt x="21021" y="73572"/>
                  </a:cubicBezTo>
                  <a:cubicBezTo>
                    <a:pt x="35022" y="162246"/>
                    <a:pt x="31531" y="236581"/>
                    <a:pt x="31531" y="32582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Subtitle 2">
            <a:extLst>
              <a:ext uri="{FF2B5EF4-FFF2-40B4-BE49-F238E27FC236}">
                <a16:creationId xmlns:a16="http://schemas.microsoft.com/office/drawing/2014/main" id="{89C892F9-E90B-8443-8DA3-A0A4CBA13206}"/>
              </a:ext>
            </a:extLst>
          </p:cNvPr>
          <p:cNvSpPr txBox="1">
            <a:spLocks/>
          </p:cNvSpPr>
          <p:nvPr/>
        </p:nvSpPr>
        <p:spPr>
          <a:xfrm>
            <a:off x="7949004" y="4355359"/>
            <a:ext cx="1197624" cy="322227"/>
          </a:xfrm>
          <a:prstGeom prst="rect">
            <a:avLst/>
          </a:prstGeom>
          <a:noFill/>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sz="1200" dirty="0">
                <a:solidFill>
                  <a:schemeClr val="bg1"/>
                </a:solidFill>
              </a:rPr>
              <a:t>Ai1L.net</a:t>
            </a:r>
          </a:p>
        </p:txBody>
      </p:sp>
      <p:sp>
        <p:nvSpPr>
          <p:cNvPr id="12" name="Subtitle 2">
            <a:extLst>
              <a:ext uri="{FF2B5EF4-FFF2-40B4-BE49-F238E27FC236}">
                <a16:creationId xmlns:a16="http://schemas.microsoft.com/office/drawing/2014/main" id="{83BC5CCA-5BCD-AF42-8147-9BA35715C0FE}"/>
              </a:ext>
            </a:extLst>
          </p:cNvPr>
          <p:cNvSpPr txBox="1">
            <a:spLocks/>
          </p:cNvSpPr>
          <p:nvPr/>
        </p:nvSpPr>
        <p:spPr>
          <a:xfrm>
            <a:off x="3045371" y="5269758"/>
            <a:ext cx="6067097" cy="1131041"/>
          </a:xfrm>
          <a:prstGeom prst="rect">
            <a:avLst/>
          </a:prstGeom>
          <a:noFill/>
        </p:spPr>
        <p:txBody>
          <a:bodyPr vert="horz" lIns="91440" tIns="45720" rIns="91440" bIns="45720" rtlCol="0">
            <a:normAutofit fontScale="92500" lnSpcReduction="2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sz="3700" b="1" dirty="0"/>
              <a:t>Lesson 4</a:t>
            </a:r>
            <a:br>
              <a:rPr lang="en-US" sz="7700" dirty="0"/>
            </a:br>
            <a:endParaRPr lang="en-US" sz="500" dirty="0"/>
          </a:p>
          <a:p>
            <a:pPr algn="l"/>
            <a:r>
              <a:rPr lang="en-US" sz="3700" dirty="0"/>
              <a:t>A-Paul-</a:t>
            </a:r>
            <a:r>
              <a:rPr lang="en-US" sz="3700" dirty="0" err="1"/>
              <a:t>agetics</a:t>
            </a:r>
            <a:endParaRPr lang="en-US" sz="3700" dirty="0"/>
          </a:p>
        </p:txBody>
      </p:sp>
    </p:spTree>
    <p:extLst>
      <p:ext uri="{BB962C8B-B14F-4D97-AF65-F5344CB8AC3E}">
        <p14:creationId xmlns:p14="http://schemas.microsoft.com/office/powerpoint/2010/main" val="3342830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4918" b="14918"/>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170099"/>
          </a:xfrm>
          <a:prstGeom prst="rect">
            <a:avLst/>
          </a:prstGeom>
          <a:noFill/>
        </p:spPr>
        <p:txBody>
          <a:bodyPr wrap="square" rtlCol="0">
            <a:spAutoFit/>
          </a:bodyPr>
          <a:lstStyle/>
          <a:p>
            <a:r>
              <a:rPr lang="en-US" sz="4000" dirty="0"/>
              <a:t>“…the Athenians are far more devoted to religion than other men”</a:t>
            </a:r>
            <a:endParaRPr lang="en-US" sz="40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PAUSANIAS</a:t>
            </a:r>
            <a:br>
              <a:rPr lang="en-US" sz="2000" b="1" dirty="0">
                <a:solidFill>
                  <a:schemeClr val="tx1"/>
                </a:solidFill>
              </a:rPr>
            </a:br>
            <a:r>
              <a:rPr lang="en-US" sz="2000" i="1" dirty="0">
                <a:solidFill>
                  <a:schemeClr val="tx1"/>
                </a:solidFill>
              </a:rPr>
              <a:t>Description of Greece</a:t>
            </a:r>
          </a:p>
        </p:txBody>
      </p:sp>
    </p:spTree>
    <p:extLst>
      <p:ext uri="{BB962C8B-B14F-4D97-AF65-F5344CB8AC3E}">
        <p14:creationId xmlns:p14="http://schemas.microsoft.com/office/powerpoint/2010/main" val="2515632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38889E-6 0.0169 L -1.38889E-6 1.11111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rmAutofit fontScale="90000"/>
          </a:bodyPr>
          <a:lstStyle/>
          <a:p>
            <a:pPr>
              <a:tabLst>
                <a:tab pos="91440" algn="l"/>
              </a:tabLst>
            </a:pPr>
            <a:r>
              <a:rPr lang="en-US" dirty="0"/>
              <a:t>“If the Council were so persuaded, then the god or goddess would be admitted to the Parthenon. A dedicated </a:t>
            </a:r>
            <a:r>
              <a:rPr lang="en-US" b="1" dirty="0">
                <a:highlight>
                  <a:srgbClr val="C00002"/>
                </a:highlight>
              </a:rPr>
              <a:t> temple would be built </a:t>
            </a:r>
            <a:r>
              <a:rPr lang="en-US" b="1" dirty="0"/>
              <a:t> </a:t>
            </a:r>
            <a:r>
              <a:rPr lang="en-US" dirty="0"/>
              <a:t>to the divinity, an annual  </a:t>
            </a:r>
            <a:r>
              <a:rPr lang="en-US" b="1" dirty="0">
                <a:highlight>
                  <a:srgbClr val="C00002"/>
                </a:highlight>
              </a:rPr>
              <a:t>feast day endowed </a:t>
            </a:r>
            <a:r>
              <a:rPr lang="en-US" dirty="0"/>
              <a:t> and </a:t>
            </a:r>
            <a:r>
              <a:rPr lang="en-US" dirty="0">
                <a:highlight>
                  <a:srgbClr val="C00002"/>
                </a:highlight>
              </a:rPr>
              <a:t> </a:t>
            </a:r>
            <a:r>
              <a:rPr lang="en-US" b="1" dirty="0">
                <a:highlight>
                  <a:srgbClr val="C00002"/>
                </a:highlight>
              </a:rPr>
              <a:t>included in the Athenians’ religious calendar</a:t>
            </a:r>
            <a:r>
              <a:rPr lang="en-US" dirty="0"/>
              <a:t>.”</a:t>
            </a:r>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2209800"/>
          </a:xfrm>
        </p:spPr>
        <p:txBody>
          <a:bodyPr>
            <a:normAutofit fontScale="85000" lnSpcReduction="20000"/>
          </a:bodyPr>
          <a:lstStyle/>
          <a:p>
            <a:pPr algn="l"/>
            <a:r>
              <a:rPr lang="en-US" sz="4400" cap="all" dirty="0">
                <a:solidFill>
                  <a:srgbClr val="009EC0"/>
                </a:solidFill>
              </a:rPr>
              <a:t>Bruce Winter</a:t>
            </a:r>
            <a:br>
              <a:rPr lang="en-US" sz="4400" dirty="0">
                <a:solidFill>
                  <a:srgbClr val="009EC0"/>
                </a:solidFill>
              </a:rPr>
            </a:br>
            <a:r>
              <a:rPr lang="en-US" sz="4400" b="0" i="1" dirty="0">
                <a:solidFill>
                  <a:srgbClr val="009EC0"/>
                </a:solidFill>
              </a:rPr>
              <a:t>Introducing the Athenians to God: Paul’s failed apologetic in Acts 17?</a:t>
            </a:r>
            <a:br>
              <a:rPr lang="en-US" sz="4400" b="0" i="1" dirty="0">
                <a:solidFill>
                  <a:srgbClr val="009EC0"/>
                </a:solidFill>
              </a:rPr>
            </a:br>
            <a:r>
              <a:rPr lang="en-US" sz="2400" b="0" i="1" dirty="0">
                <a:solidFill>
                  <a:srgbClr val="009EC0"/>
                </a:solidFill>
              </a:rPr>
              <a:t> </a:t>
            </a:r>
            <a:br>
              <a:rPr lang="en-US" sz="4400" b="0" i="1" dirty="0">
                <a:solidFill>
                  <a:srgbClr val="009EC0"/>
                </a:solidFill>
              </a:rPr>
            </a:br>
            <a:r>
              <a:rPr lang="en-US" sz="4400" b="0" i="1" dirty="0" err="1">
                <a:solidFill>
                  <a:srgbClr val="009EC0"/>
                </a:solidFill>
              </a:rPr>
              <a:t>Themelios</a:t>
            </a:r>
            <a:r>
              <a:rPr lang="en-US" sz="4400" b="0" i="1" dirty="0">
                <a:solidFill>
                  <a:srgbClr val="009EC0"/>
                </a:solidFill>
              </a:rPr>
              <a:t> volume 31, issue 1, page 41</a:t>
            </a:r>
          </a:p>
        </p:txBody>
      </p:sp>
    </p:spTree>
    <p:extLst>
      <p:ext uri="{BB962C8B-B14F-4D97-AF65-F5344CB8AC3E}">
        <p14:creationId xmlns:p14="http://schemas.microsoft.com/office/powerpoint/2010/main" val="2226473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589C607E-23F7-1D43-B569-801CED367AB1}"/>
              </a:ext>
            </a:extLst>
          </p:cNvPr>
          <p:cNvGraphicFramePr>
            <a:graphicFrameLocks noGrp="1"/>
          </p:cNvGraphicFramePr>
          <p:nvPr>
            <p:extLst>
              <p:ext uri="{D42A27DB-BD31-4B8C-83A1-F6EECF244321}">
                <p14:modId xmlns:p14="http://schemas.microsoft.com/office/powerpoint/2010/main" val="810218635"/>
              </p:ext>
            </p:extLst>
          </p:nvPr>
        </p:nvGraphicFramePr>
        <p:xfrm>
          <a:off x="114300" y="533400"/>
          <a:ext cx="8915400" cy="4495802"/>
        </p:xfrm>
        <a:graphic>
          <a:graphicData uri="http://schemas.openxmlformats.org/drawingml/2006/table">
            <a:tbl>
              <a:tblPr firstRow="1" bandRow="1">
                <a:tableStyleId>{2D5ABB26-0587-4C30-8999-92F81FD0307C}</a:tableStyleId>
              </a:tblPr>
              <a:tblGrid>
                <a:gridCol w="3352800">
                  <a:extLst>
                    <a:ext uri="{9D8B030D-6E8A-4147-A177-3AD203B41FA5}">
                      <a16:colId xmlns:a16="http://schemas.microsoft.com/office/drawing/2014/main" val="3623029985"/>
                    </a:ext>
                  </a:extLst>
                </a:gridCol>
                <a:gridCol w="5562600">
                  <a:extLst>
                    <a:ext uri="{9D8B030D-6E8A-4147-A177-3AD203B41FA5}">
                      <a16:colId xmlns:a16="http://schemas.microsoft.com/office/drawing/2014/main" val="4294323797"/>
                    </a:ext>
                  </a:extLst>
                </a:gridCol>
              </a:tblGrid>
              <a:tr h="826506">
                <a:tc>
                  <a:txBody>
                    <a:bodyPr/>
                    <a:lstStyle/>
                    <a:p>
                      <a:pPr algn="r" rtl="0" fontAlgn="t">
                        <a:spcBef>
                          <a:spcPts val="0"/>
                        </a:spcBef>
                        <a:spcAft>
                          <a:spcPts val="0"/>
                        </a:spcAft>
                      </a:pPr>
                      <a:r>
                        <a:rPr lang="en-US" sz="4000" b="1" dirty="0">
                          <a:solidFill>
                            <a:srgbClr val="009EC0"/>
                          </a:solidFill>
                          <a:effectLst/>
                          <a:latin typeface="+mj-lt"/>
                        </a:rPr>
                        <a:t>Athenians</a:t>
                      </a:r>
                    </a:p>
                  </a:txBody>
                  <a:tcPr marL="182880" marR="182880" marT="63500" marB="63500" anchor="b">
                    <a:lnR w="3175" cap="flat" cmpd="sng" algn="ctr">
                      <a:solidFill>
                        <a:schemeClr val="tx1">
                          <a:lumMod val="65000"/>
                        </a:schemeClr>
                      </a:solidFill>
                      <a:prstDash val="solid"/>
                      <a:round/>
                      <a:headEnd type="none" w="med" len="med"/>
                      <a:tailEnd type="none" w="med" len="med"/>
                    </a:lnR>
                  </a:tcPr>
                </a:tc>
                <a:tc>
                  <a:txBody>
                    <a:bodyPr/>
                    <a:lstStyle/>
                    <a:p>
                      <a:pPr rtl="0" fontAlgn="t">
                        <a:spcBef>
                          <a:spcPts val="0"/>
                        </a:spcBef>
                        <a:spcAft>
                          <a:spcPts val="0"/>
                        </a:spcAft>
                      </a:pPr>
                      <a:r>
                        <a:rPr lang="en-US" sz="4000" b="1" dirty="0">
                          <a:solidFill>
                            <a:schemeClr val="tx1"/>
                          </a:solidFill>
                          <a:effectLst/>
                          <a:latin typeface="+mj-lt"/>
                        </a:rPr>
                        <a:t>Paul</a:t>
                      </a:r>
                    </a:p>
                  </a:txBody>
                  <a:tcPr marL="182880" marR="182880" marT="63500" marB="63500" anchor="b">
                    <a:lnL w="3175" cap="flat" cmpd="sng" algn="ctr">
                      <a:solidFill>
                        <a:schemeClr val="tx1">
                          <a:lumMod val="65000"/>
                        </a:schemeClr>
                      </a:solidFill>
                      <a:prstDash val="solid"/>
                      <a:round/>
                      <a:headEnd type="none" w="med" len="med"/>
                      <a:tailEnd type="none" w="med" len="med"/>
                    </a:lnL>
                  </a:tcPr>
                </a:tc>
                <a:extLst>
                  <a:ext uri="{0D108BD9-81ED-4DB2-BD59-A6C34878D82A}">
                    <a16:rowId xmlns:a16="http://schemas.microsoft.com/office/drawing/2014/main" val="1136906228"/>
                  </a:ext>
                </a:extLst>
              </a:tr>
              <a:tr h="826506">
                <a:tc>
                  <a:txBody>
                    <a:bodyPr/>
                    <a:lstStyle/>
                    <a:p>
                      <a:pPr algn="r" rtl="0" fontAlgn="t">
                        <a:spcBef>
                          <a:spcPts val="0"/>
                        </a:spcBef>
                        <a:spcAft>
                          <a:spcPts val="0"/>
                        </a:spcAft>
                      </a:pPr>
                      <a:r>
                        <a:rPr lang="en-US" sz="2400" b="0" i="0" u="none" strike="noStrike" dirty="0">
                          <a:solidFill>
                            <a:srgbClr val="009EC0"/>
                          </a:solidFill>
                          <a:effectLst/>
                          <a:latin typeface="+mj-lt"/>
                        </a:rPr>
                        <a:t>A special day</a:t>
                      </a:r>
                      <a:endParaRPr lang="en-US" sz="2400" b="0" dirty="0">
                        <a:solidFill>
                          <a:srgbClr val="009EC0"/>
                        </a:solidFill>
                        <a:effectLst/>
                        <a:latin typeface="+mj-lt"/>
                      </a:endParaRPr>
                    </a:p>
                  </a:txBody>
                  <a:tcPr marL="182880" marR="182880" marT="63500" marB="63500">
                    <a:lnR w="3175" cap="flat" cmpd="sng" algn="ctr">
                      <a:solidFill>
                        <a:schemeClr val="tx1">
                          <a:lumMod val="65000"/>
                        </a:schemeClr>
                      </a:solidFill>
                      <a:prstDash val="solid"/>
                      <a:round/>
                      <a:headEnd type="none" w="med" len="med"/>
                      <a:tailEnd type="none" w="med" len="med"/>
                    </a:lnR>
                  </a:tcPr>
                </a:tc>
                <a:tc>
                  <a:txBody>
                    <a:bodyPr/>
                    <a:lstStyle/>
                    <a:p>
                      <a:pPr rtl="0" fontAlgn="t">
                        <a:spcBef>
                          <a:spcPts val="0"/>
                        </a:spcBef>
                        <a:spcAft>
                          <a:spcPts val="0"/>
                        </a:spcAft>
                      </a:pPr>
                      <a:r>
                        <a:rPr lang="en-US" sz="2400" b="0" i="0" u="none" strike="noStrike" dirty="0">
                          <a:solidFill>
                            <a:schemeClr val="tx1"/>
                          </a:solidFill>
                          <a:effectLst/>
                          <a:latin typeface="+mj-lt"/>
                        </a:rPr>
                        <a:t>Mankind’s seasons are set by God (17:25)</a:t>
                      </a:r>
                      <a:endParaRPr lang="en-US" sz="2400" dirty="0">
                        <a:solidFill>
                          <a:schemeClr val="tx1"/>
                        </a:solidFill>
                        <a:effectLst/>
                        <a:latin typeface="+mj-lt"/>
                      </a:endParaRPr>
                    </a:p>
                  </a:txBody>
                  <a:tcPr marL="182880" marR="182880" marT="63500" marB="63500">
                    <a:lnL w="3175" cap="flat" cmpd="sng" algn="ctr">
                      <a:solidFill>
                        <a:schemeClr val="tx1">
                          <a:lumMod val="65000"/>
                        </a:schemeClr>
                      </a:solidFill>
                      <a:prstDash val="solid"/>
                      <a:round/>
                      <a:headEnd type="none" w="med" len="med"/>
                      <a:tailEnd type="none" w="med" len="med"/>
                    </a:lnL>
                  </a:tcPr>
                </a:tc>
                <a:extLst>
                  <a:ext uri="{0D108BD9-81ED-4DB2-BD59-A6C34878D82A}">
                    <a16:rowId xmlns:a16="http://schemas.microsoft.com/office/drawing/2014/main" val="3592000535"/>
                  </a:ext>
                </a:extLst>
              </a:tr>
              <a:tr h="834461">
                <a:tc>
                  <a:txBody>
                    <a:bodyPr/>
                    <a:lstStyle/>
                    <a:p>
                      <a:pPr algn="r" rtl="0" fontAlgn="t">
                        <a:spcBef>
                          <a:spcPts val="0"/>
                        </a:spcBef>
                        <a:spcAft>
                          <a:spcPts val="0"/>
                        </a:spcAft>
                      </a:pPr>
                      <a:r>
                        <a:rPr lang="en-US" sz="2400" b="0" i="0" u="none" strike="noStrike" dirty="0">
                          <a:solidFill>
                            <a:srgbClr val="009EC0"/>
                          </a:solidFill>
                          <a:effectLst/>
                          <a:latin typeface="+mj-lt"/>
                        </a:rPr>
                        <a:t>Temple</a:t>
                      </a:r>
                      <a:endParaRPr lang="en-US" sz="2400" b="0" dirty="0">
                        <a:solidFill>
                          <a:srgbClr val="009EC0"/>
                        </a:solidFill>
                        <a:effectLst/>
                        <a:latin typeface="+mj-lt"/>
                      </a:endParaRPr>
                    </a:p>
                  </a:txBody>
                  <a:tcPr marL="182880" marR="182880" marT="63500" marB="63500">
                    <a:lnR w="3175" cap="flat" cmpd="sng" algn="ctr">
                      <a:solidFill>
                        <a:schemeClr val="tx1">
                          <a:lumMod val="65000"/>
                        </a:schemeClr>
                      </a:solidFill>
                      <a:prstDash val="solid"/>
                      <a:round/>
                      <a:headEnd type="none" w="med" len="med"/>
                      <a:tailEnd type="none" w="med" len="med"/>
                    </a:lnR>
                  </a:tcPr>
                </a:tc>
                <a:tc>
                  <a:txBody>
                    <a:bodyPr/>
                    <a:lstStyle/>
                    <a:p>
                      <a:pPr rtl="0" fontAlgn="t">
                        <a:spcBef>
                          <a:spcPts val="0"/>
                        </a:spcBef>
                        <a:spcAft>
                          <a:spcPts val="0"/>
                        </a:spcAft>
                      </a:pPr>
                      <a:r>
                        <a:rPr lang="en-US" sz="2400" b="0" i="0" u="none" strike="noStrike" dirty="0">
                          <a:solidFill>
                            <a:schemeClr val="tx1"/>
                          </a:solidFill>
                          <a:effectLst/>
                          <a:latin typeface="+mj-lt"/>
                        </a:rPr>
                        <a:t>You dwell in him (17:28)</a:t>
                      </a:r>
                      <a:endParaRPr lang="en-US" sz="2400" dirty="0">
                        <a:solidFill>
                          <a:schemeClr val="tx1"/>
                        </a:solidFill>
                        <a:effectLst/>
                        <a:latin typeface="+mj-lt"/>
                      </a:endParaRPr>
                    </a:p>
                  </a:txBody>
                  <a:tcPr marL="182880" marR="182880" marT="63500" marB="63500">
                    <a:lnL w="3175" cap="flat" cmpd="sng" algn="ctr">
                      <a:solidFill>
                        <a:schemeClr val="tx1">
                          <a:lumMod val="65000"/>
                        </a:schemeClr>
                      </a:solidFill>
                      <a:prstDash val="solid"/>
                      <a:round/>
                      <a:headEnd type="none" w="med" len="med"/>
                      <a:tailEnd type="none" w="med" len="med"/>
                    </a:lnL>
                  </a:tcPr>
                </a:tc>
                <a:extLst>
                  <a:ext uri="{0D108BD9-81ED-4DB2-BD59-A6C34878D82A}">
                    <a16:rowId xmlns:a16="http://schemas.microsoft.com/office/drawing/2014/main" val="2330484482"/>
                  </a:ext>
                </a:extLst>
              </a:tr>
              <a:tr h="1130798">
                <a:tc>
                  <a:txBody>
                    <a:bodyPr/>
                    <a:lstStyle/>
                    <a:p>
                      <a:pPr algn="r" rtl="0" fontAlgn="t">
                        <a:spcBef>
                          <a:spcPts val="0"/>
                        </a:spcBef>
                        <a:spcAft>
                          <a:spcPts val="0"/>
                        </a:spcAft>
                      </a:pPr>
                      <a:r>
                        <a:rPr lang="en-US" sz="2400" b="0" i="0" u="none" strike="noStrike" dirty="0">
                          <a:solidFill>
                            <a:srgbClr val="009EC0"/>
                          </a:solidFill>
                          <a:effectLst/>
                          <a:latin typeface="+mj-lt"/>
                        </a:rPr>
                        <a:t>Introducing a new God </a:t>
                      </a:r>
                      <a:endParaRPr lang="en-US" sz="2400" b="0" dirty="0">
                        <a:solidFill>
                          <a:srgbClr val="009EC0"/>
                        </a:solidFill>
                        <a:effectLst/>
                        <a:latin typeface="+mj-lt"/>
                      </a:endParaRPr>
                    </a:p>
                  </a:txBody>
                  <a:tcPr marL="182880" marR="182880" marT="63500" marB="63500">
                    <a:lnR w="3175" cap="flat" cmpd="sng" algn="ctr">
                      <a:solidFill>
                        <a:schemeClr val="tx1">
                          <a:lumMod val="65000"/>
                        </a:schemeClr>
                      </a:solidFill>
                      <a:prstDash val="solid"/>
                      <a:round/>
                      <a:headEnd type="none" w="med" len="med"/>
                      <a:tailEnd type="none" w="med" len="med"/>
                    </a:lnR>
                  </a:tcPr>
                </a:tc>
                <a:tc>
                  <a:txBody>
                    <a:bodyPr/>
                    <a:lstStyle/>
                    <a:p>
                      <a:pPr rtl="0" fontAlgn="t">
                        <a:spcBef>
                          <a:spcPts val="0"/>
                        </a:spcBef>
                        <a:spcAft>
                          <a:spcPts val="0"/>
                        </a:spcAft>
                      </a:pPr>
                      <a:r>
                        <a:rPr lang="en-US" sz="2400" b="0" i="0" u="none" strike="noStrike" dirty="0">
                          <a:solidFill>
                            <a:schemeClr val="tx1"/>
                          </a:solidFill>
                          <a:effectLst/>
                          <a:latin typeface="+mj-lt"/>
                        </a:rPr>
                        <a:t>Not a new God, and you need to be introduced to him (17:30)</a:t>
                      </a:r>
                      <a:endParaRPr lang="en-US" sz="2400" dirty="0">
                        <a:solidFill>
                          <a:schemeClr val="tx1"/>
                        </a:solidFill>
                        <a:effectLst/>
                        <a:latin typeface="+mj-lt"/>
                      </a:endParaRPr>
                    </a:p>
                  </a:txBody>
                  <a:tcPr marL="182880" marR="182880" marT="63500" marB="63500">
                    <a:lnL w="3175" cap="flat" cmpd="sng" algn="ctr">
                      <a:solidFill>
                        <a:schemeClr val="tx1">
                          <a:lumMod val="65000"/>
                        </a:schemeClr>
                      </a:solidFill>
                      <a:prstDash val="solid"/>
                      <a:round/>
                      <a:headEnd type="none" w="med" len="med"/>
                      <a:tailEnd type="none" w="med" len="med"/>
                    </a:lnL>
                  </a:tcPr>
                </a:tc>
                <a:extLst>
                  <a:ext uri="{0D108BD9-81ED-4DB2-BD59-A6C34878D82A}">
                    <a16:rowId xmlns:a16="http://schemas.microsoft.com/office/drawing/2014/main" val="1564031315"/>
                  </a:ext>
                </a:extLst>
              </a:tr>
              <a:tr h="877531">
                <a:tc>
                  <a:txBody>
                    <a:bodyPr/>
                    <a:lstStyle/>
                    <a:p>
                      <a:pPr algn="r" rtl="0" fontAlgn="t">
                        <a:spcBef>
                          <a:spcPts val="0"/>
                        </a:spcBef>
                        <a:spcAft>
                          <a:spcPts val="0"/>
                        </a:spcAft>
                      </a:pPr>
                      <a:r>
                        <a:rPr lang="en-US" sz="2400" b="0" dirty="0">
                          <a:solidFill>
                            <a:srgbClr val="009EC0"/>
                          </a:solidFill>
                          <a:effectLst/>
                          <a:latin typeface="+mj-lt"/>
                        </a:rPr>
                        <a:t>They are the judge</a:t>
                      </a:r>
                    </a:p>
                  </a:txBody>
                  <a:tcPr marL="182880" marR="182880" marT="63500" marB="63500">
                    <a:lnR w="3175" cap="flat" cmpd="sng" algn="ctr">
                      <a:solidFill>
                        <a:schemeClr val="tx1">
                          <a:lumMod val="65000"/>
                        </a:schemeClr>
                      </a:solidFill>
                      <a:prstDash val="solid"/>
                      <a:round/>
                      <a:headEnd type="none" w="med" len="med"/>
                      <a:tailEnd type="none" w="med" len="med"/>
                    </a:lnR>
                  </a:tcPr>
                </a:tc>
                <a:tc>
                  <a:txBody>
                    <a:bodyPr/>
                    <a:lstStyle/>
                    <a:p>
                      <a:pPr rtl="0" fontAlgn="t">
                        <a:spcBef>
                          <a:spcPts val="0"/>
                        </a:spcBef>
                        <a:spcAft>
                          <a:spcPts val="0"/>
                        </a:spcAft>
                      </a:pPr>
                      <a:r>
                        <a:rPr lang="en-US" sz="2400" dirty="0">
                          <a:solidFill>
                            <a:schemeClr val="tx1"/>
                          </a:solidFill>
                          <a:effectLst/>
                          <a:latin typeface="+mj-lt"/>
                        </a:rPr>
                        <a:t>God judges you (17:31)</a:t>
                      </a:r>
                    </a:p>
                  </a:txBody>
                  <a:tcPr marL="182880" marR="182880" marT="63500" marB="63500">
                    <a:lnL w="3175" cap="flat" cmpd="sng" algn="ctr">
                      <a:solidFill>
                        <a:schemeClr val="tx1">
                          <a:lumMod val="65000"/>
                        </a:schemeClr>
                      </a:solidFill>
                      <a:prstDash val="solid"/>
                      <a:round/>
                      <a:headEnd type="none" w="med" len="med"/>
                      <a:tailEnd type="none" w="med" len="med"/>
                    </a:lnL>
                  </a:tcPr>
                </a:tc>
                <a:extLst>
                  <a:ext uri="{0D108BD9-81ED-4DB2-BD59-A6C34878D82A}">
                    <a16:rowId xmlns:a16="http://schemas.microsoft.com/office/drawing/2014/main" val="3045623234"/>
                  </a:ext>
                </a:extLst>
              </a:tr>
            </a:tbl>
          </a:graphicData>
        </a:graphic>
      </p:graphicFrame>
      <p:sp>
        <p:nvSpPr>
          <p:cNvPr id="9" name="Rectangle 8">
            <a:extLst>
              <a:ext uri="{FF2B5EF4-FFF2-40B4-BE49-F238E27FC236}">
                <a16:creationId xmlns:a16="http://schemas.microsoft.com/office/drawing/2014/main" id="{66C9EDE8-8CB9-5A4B-9D1C-B2CF228A626F}"/>
              </a:ext>
            </a:extLst>
          </p:cNvPr>
          <p:cNvSpPr/>
          <p:nvPr/>
        </p:nvSpPr>
        <p:spPr>
          <a:xfrm>
            <a:off x="0" y="1447799"/>
            <a:ext cx="91440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6F7BE07-B3A8-D644-B3F0-08C7BA9F2D90}"/>
              </a:ext>
            </a:extLst>
          </p:cNvPr>
          <p:cNvSpPr/>
          <p:nvPr/>
        </p:nvSpPr>
        <p:spPr>
          <a:xfrm>
            <a:off x="0" y="2133600"/>
            <a:ext cx="91440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9743330-320C-224E-B7CE-8BDC286ABA68}"/>
              </a:ext>
            </a:extLst>
          </p:cNvPr>
          <p:cNvSpPr/>
          <p:nvPr/>
        </p:nvSpPr>
        <p:spPr>
          <a:xfrm>
            <a:off x="0" y="2895599"/>
            <a:ext cx="9144000" cy="10668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9A9670C-9374-AD45-83DF-16B055D1EE6C}"/>
              </a:ext>
            </a:extLst>
          </p:cNvPr>
          <p:cNvSpPr/>
          <p:nvPr/>
        </p:nvSpPr>
        <p:spPr>
          <a:xfrm>
            <a:off x="0" y="3962399"/>
            <a:ext cx="9144000" cy="10668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7872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250"/>
                                        <p:tgtEl>
                                          <p:spTgt spid="9"/>
                                        </p:tgtEl>
                                      </p:cBhvr>
                                    </p:animEffect>
                                    <p:set>
                                      <p:cBhvr>
                                        <p:cTn id="7" dur="1" fill="hold">
                                          <p:stCondLst>
                                            <p:cond delay="249"/>
                                          </p:stCondLst>
                                        </p:cTn>
                                        <p:tgtEl>
                                          <p:spTgt spid="9"/>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250"/>
                                        <p:tgtEl>
                                          <p:spTgt spid="10"/>
                                        </p:tgtEl>
                                      </p:cBhvr>
                                    </p:animEffect>
                                    <p:set>
                                      <p:cBhvr>
                                        <p:cTn id="12" dur="1" fill="hold">
                                          <p:stCondLst>
                                            <p:cond delay="24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0" nodeType="clickEffect">
                                  <p:stCondLst>
                                    <p:cond delay="0"/>
                                  </p:stCondLst>
                                  <p:childTnLst>
                                    <p:animEffect transition="out" filter="fade">
                                      <p:cBhvr>
                                        <p:cTn id="21" dur="250"/>
                                        <p:tgtEl>
                                          <p:spTgt spid="12"/>
                                        </p:tgtEl>
                                      </p:cBhvr>
                                    </p:animEffect>
                                    <p:set>
                                      <p:cBhvr>
                                        <p:cTn id="22" dur="1" fill="hold">
                                          <p:stCondLst>
                                            <p:cond delay="24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0536" b="10536"/>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293209"/>
          </a:xfrm>
          <a:prstGeom prst="rect">
            <a:avLst/>
          </a:prstGeom>
          <a:noFill/>
        </p:spPr>
        <p:txBody>
          <a:bodyPr wrap="square" rtlCol="0">
            <a:spAutoFit/>
          </a:bodyPr>
          <a:lstStyle/>
          <a:p>
            <a:r>
              <a:rPr lang="en-US" sz="2600" dirty="0"/>
              <a:t>“Thee it is meet that mortals should invoke,</a:t>
            </a:r>
            <a:br>
              <a:rPr lang="en-US" sz="2600" dirty="0"/>
            </a:br>
            <a:r>
              <a:rPr lang="en-US" sz="2600" dirty="0"/>
              <a:t>For </a:t>
            </a:r>
            <a:r>
              <a:rPr lang="en-US" sz="2600" b="1" dirty="0">
                <a:highlight>
                  <a:srgbClr val="C00002"/>
                </a:highlight>
              </a:rPr>
              <a:t>we Thine offspring are</a:t>
            </a:r>
            <a:r>
              <a:rPr lang="en-US" sz="2600" dirty="0"/>
              <a:t>, and sole of all</a:t>
            </a:r>
            <a:br>
              <a:rPr lang="en-US" sz="2600" dirty="0"/>
            </a:br>
            <a:r>
              <a:rPr lang="en-US" sz="2600" dirty="0"/>
              <a:t>Created things that live and move on earth</a:t>
            </a:r>
            <a:br>
              <a:rPr lang="en-US" sz="2600" dirty="0"/>
            </a:br>
            <a:r>
              <a:rPr lang="en-US" sz="2600" dirty="0"/>
              <a:t>Receive from thee the image of the One.”</a:t>
            </a:r>
            <a:endParaRPr lang="en-US" sz="26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CLEANTHES OF ASSOS</a:t>
            </a:r>
            <a:br>
              <a:rPr lang="en-US" sz="2000" b="1" dirty="0">
                <a:solidFill>
                  <a:schemeClr val="tx1"/>
                </a:solidFill>
              </a:rPr>
            </a:br>
            <a:r>
              <a:rPr lang="en-US" sz="2000" i="1" dirty="0">
                <a:solidFill>
                  <a:schemeClr val="tx1"/>
                </a:solidFill>
              </a:rPr>
              <a:t>Hymn to Zeus (translated by E. H. Blakeney)</a:t>
            </a:r>
          </a:p>
        </p:txBody>
      </p:sp>
    </p:spTree>
    <p:extLst>
      <p:ext uri="{BB962C8B-B14F-4D97-AF65-F5344CB8AC3E}">
        <p14:creationId xmlns:p14="http://schemas.microsoft.com/office/powerpoint/2010/main" val="3933215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38889E-6 0.0169 L -1.38889E-6 1.11111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0536" b="10536"/>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323987"/>
          </a:xfrm>
          <a:prstGeom prst="rect">
            <a:avLst/>
          </a:prstGeom>
          <a:noFill/>
        </p:spPr>
        <p:txBody>
          <a:bodyPr wrap="square" rtlCol="0">
            <a:spAutoFit/>
          </a:bodyPr>
          <a:lstStyle/>
          <a:p>
            <a:r>
              <a:rPr lang="en-US" sz="2100" dirty="0"/>
              <a:t>“How great Thou art,</a:t>
            </a:r>
            <a:br>
              <a:rPr lang="en-US" sz="2100" dirty="0"/>
            </a:br>
            <a:r>
              <a:rPr lang="en-US" sz="2100" dirty="0"/>
              <a:t>The Lord supreme for ever and for aye!</a:t>
            </a:r>
            <a:br>
              <a:rPr lang="en-US" sz="2100" dirty="0"/>
            </a:br>
            <a:r>
              <a:rPr lang="en-US" sz="2100" dirty="0"/>
              <a:t>No work is wrought apart from Thee, O God,</a:t>
            </a:r>
            <a:br>
              <a:rPr lang="en-US" sz="2100" dirty="0"/>
            </a:br>
            <a:r>
              <a:rPr lang="en-US" sz="2100" dirty="0"/>
              <a:t>Or in the world, or in the heaven above,</a:t>
            </a:r>
            <a:br>
              <a:rPr lang="en-US" sz="2100" dirty="0"/>
            </a:br>
            <a:r>
              <a:rPr lang="en-US" sz="2100" dirty="0"/>
              <a:t>Or on the deep, save only what is done</a:t>
            </a:r>
            <a:br>
              <a:rPr lang="en-US" sz="2100" dirty="0"/>
            </a:br>
            <a:r>
              <a:rPr lang="en-US" sz="2100" dirty="0"/>
              <a:t>By sinners in their folly.”</a:t>
            </a:r>
            <a:endParaRPr lang="en-US" sz="21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CLEANTHES OF ASSOS</a:t>
            </a:r>
            <a:br>
              <a:rPr lang="en-US" sz="2000" b="1" dirty="0">
                <a:solidFill>
                  <a:schemeClr val="tx1"/>
                </a:solidFill>
              </a:rPr>
            </a:br>
            <a:r>
              <a:rPr lang="en-US" sz="2000" i="1" dirty="0">
                <a:solidFill>
                  <a:schemeClr val="tx1"/>
                </a:solidFill>
              </a:rPr>
              <a:t>Hymn to Zeus (translated by E. H. Blakeney)</a:t>
            </a:r>
          </a:p>
        </p:txBody>
      </p:sp>
    </p:spTree>
    <p:extLst>
      <p:ext uri="{BB962C8B-B14F-4D97-AF65-F5344CB8AC3E}">
        <p14:creationId xmlns:p14="http://schemas.microsoft.com/office/powerpoint/2010/main" val="3793608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1" nodeType="withEffect" nodePh="1">
                                  <p:stCondLst>
                                    <p:cond delay="0"/>
                                  </p:stCondLst>
                                  <p:endCondLst>
                                    <p:cond evt="begin" delay="0">
                                      <p:tn val="7"/>
                                    </p:cond>
                                  </p:endCondLst>
                                  <p:childTnLst>
                                    <p:set>
                                      <p:cBhvr>
                                        <p:cTn id="8" dur="1" fill="hold">
                                          <p:stCondLst>
                                            <p:cond delay="0"/>
                                          </p:stCondLst>
                                        </p:cTn>
                                        <p:tgtEl>
                                          <p:spTgt spid="5"/>
                                        </p:tgtEl>
                                        <p:attrNameLst>
                                          <p:attrName>style.visibility</p:attrName>
                                        </p:attrNameLst>
                                      </p:cBhvr>
                                      <p:to>
                                        <p:strVal val="visible"/>
                                      </p:to>
                                    </p:set>
                                  </p:childTnLst>
                                </p:cTn>
                              </p:par>
                            </p:childTnLst>
                          </p:cTn>
                        </p:par>
                        <p:par>
                          <p:cTn id="9" fill="hold">
                            <p:stCondLst>
                              <p:cond delay="0"/>
                            </p:stCondLst>
                            <p:childTnLst>
                              <p:par>
                                <p:cTn id="10" presetID="0" presetClass="path" presetSubtype="0" accel="50000" decel="50000" fill="hold" grpId="0" nodeType="afterEffect" nodePh="1">
                                  <p:stCondLst>
                                    <p:cond delay="0"/>
                                  </p:stCondLst>
                                  <p:endCondLst>
                                    <p:cond evt="begin" delay="0">
                                      <p:tn val="10"/>
                                    </p:cond>
                                  </p:endCondLst>
                                  <p:childTnLst>
                                    <p:animMotion origin="layout" path="M 0.04236 -7.40741E-7 L -8.33333E-7 -7.40741E-7 " pathEditMode="relative" rAng="0" ptsTypes="AA">
                                      <p:cBhvr>
                                        <p:cTn id="11" dur="300" fill="hold"/>
                                        <p:tgtEl>
                                          <p:spTgt spid="5"/>
                                        </p:tgtEl>
                                        <p:attrNameLst>
                                          <p:attrName>ppt_x</p:attrName>
                                          <p:attrName>ppt_y</p:attrName>
                                        </p:attrNameLst>
                                      </p:cBhvr>
                                      <p:rCtr x="-2118" y="0"/>
                                    </p:animMotion>
                                  </p:childTnLst>
                                </p:cTn>
                              </p:par>
                            </p:childTnLst>
                          </p:cTn>
                        </p:par>
                        <p:par>
                          <p:cTn id="12" fill="hold">
                            <p:stCondLst>
                              <p:cond delay="3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300"/>
                                        <p:tgtEl>
                                          <p:spTgt spid="8"/>
                                        </p:tgtEl>
                                      </p:cBhvr>
                                    </p:animEffect>
                                  </p:childTnLst>
                                </p:cTn>
                              </p:par>
                              <p:par>
                                <p:cTn id="16" presetID="0" presetClass="path" presetSubtype="0" accel="50000" decel="50000" fill="hold" grpId="1" nodeType="withEffect">
                                  <p:stCondLst>
                                    <p:cond delay="0"/>
                                  </p:stCondLst>
                                  <p:childTnLst>
                                    <p:animMotion origin="layout" path="M -1.38889E-6 0.0169 L -1.38889E-6 0 " pathEditMode="relative" rAng="0" ptsTypes="AA">
                                      <p:cBhvr>
                                        <p:cTn id="17" dur="200" fill="hold"/>
                                        <p:tgtEl>
                                          <p:spTgt spid="8"/>
                                        </p:tgtEl>
                                        <p:attrNameLst>
                                          <p:attrName>ppt_x</p:attrName>
                                          <p:attrName>ppt_y</p:attrName>
                                        </p:attrNameLst>
                                      </p:cBhvr>
                                      <p:rCtr x="0" y="-85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8" grpId="0"/>
      <p:bldP spid="8"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t="14789" b="14789"/>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2123658"/>
          </a:xfrm>
          <a:prstGeom prst="rect">
            <a:avLst/>
          </a:prstGeom>
          <a:noFill/>
        </p:spPr>
        <p:txBody>
          <a:bodyPr wrap="square" rtlCol="0">
            <a:spAutoFit/>
          </a:bodyPr>
          <a:lstStyle/>
          <a:p>
            <a:r>
              <a:rPr lang="en-US" sz="4400" dirty="0"/>
              <a:t>“God had no need of human resources”</a:t>
            </a:r>
            <a:endParaRPr lang="en-US" sz="44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PHILODEMUS</a:t>
            </a:r>
            <a:br>
              <a:rPr lang="en-US" sz="2000" b="1" dirty="0">
                <a:solidFill>
                  <a:schemeClr val="tx1"/>
                </a:solidFill>
              </a:rPr>
            </a:br>
            <a:r>
              <a:rPr lang="en-US" sz="2000" i="1" dirty="0">
                <a:solidFill>
                  <a:schemeClr val="tx1"/>
                </a:solidFill>
              </a:rPr>
              <a:t>On Piety, </a:t>
            </a:r>
            <a:r>
              <a:rPr lang="en-US" sz="2000" i="1" dirty="0" err="1">
                <a:solidFill>
                  <a:schemeClr val="tx1"/>
                </a:solidFill>
              </a:rPr>
              <a:t>fr</a:t>
            </a:r>
            <a:r>
              <a:rPr lang="en-US" sz="2000" i="1" dirty="0">
                <a:solidFill>
                  <a:schemeClr val="tx1"/>
                </a:solidFill>
              </a:rPr>
              <a:t> 38</a:t>
            </a:r>
          </a:p>
        </p:txBody>
      </p:sp>
    </p:spTree>
    <p:extLst>
      <p:ext uri="{BB962C8B-B14F-4D97-AF65-F5344CB8AC3E}">
        <p14:creationId xmlns:p14="http://schemas.microsoft.com/office/powerpoint/2010/main" val="321017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38889E-6 0.0169 L -1.38889E-6 0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4275" b="14275"/>
          <a:stretch/>
        </p:blipFill>
        <p:spPr bwMode="auto">
          <a:xfrm flipH="1">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539430"/>
          </a:xfrm>
          <a:prstGeom prst="rect">
            <a:avLst/>
          </a:prstGeom>
          <a:noFill/>
        </p:spPr>
        <p:txBody>
          <a:bodyPr wrap="square" rtlCol="0">
            <a:spAutoFit/>
          </a:bodyPr>
          <a:lstStyle/>
          <a:p>
            <a:r>
              <a:rPr lang="en-US" sz="2700" dirty="0"/>
              <a:t>“first they prove that the gods exist; next they explain their nature; then they show that the world is governed by them; and lastly that they care for the fortunes of mankind.”</a:t>
            </a:r>
            <a:endParaRPr lang="en-US" sz="27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BALBUS</a:t>
            </a:r>
            <a:br>
              <a:rPr lang="en-US" sz="2000" b="1" dirty="0">
                <a:solidFill>
                  <a:schemeClr val="tx1"/>
                </a:solidFill>
              </a:rPr>
            </a:br>
            <a:r>
              <a:rPr lang="pt-BR" sz="2000" i="1" dirty="0">
                <a:solidFill>
                  <a:schemeClr val="tx1"/>
                </a:solidFill>
              </a:rPr>
              <a:t>Cicero, De Natura Deorum, II.3</a:t>
            </a:r>
            <a:endParaRPr lang="en-US" sz="2000" i="1" dirty="0">
              <a:solidFill>
                <a:schemeClr val="tx1"/>
              </a:solidFill>
            </a:endParaRPr>
          </a:p>
        </p:txBody>
      </p:sp>
    </p:spTree>
    <p:extLst>
      <p:ext uri="{BB962C8B-B14F-4D97-AF65-F5344CB8AC3E}">
        <p14:creationId xmlns:p14="http://schemas.microsoft.com/office/powerpoint/2010/main" val="3621672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38889E-6 0.0169 L -1.38889E-6 -7.40741E-7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589C607E-23F7-1D43-B569-801CED367AB1}"/>
              </a:ext>
            </a:extLst>
          </p:cNvPr>
          <p:cNvGraphicFramePr>
            <a:graphicFrameLocks noGrp="1"/>
          </p:cNvGraphicFramePr>
          <p:nvPr>
            <p:extLst>
              <p:ext uri="{D42A27DB-BD31-4B8C-83A1-F6EECF244321}">
                <p14:modId xmlns:p14="http://schemas.microsoft.com/office/powerpoint/2010/main" val="395372030"/>
              </p:ext>
            </p:extLst>
          </p:nvPr>
        </p:nvGraphicFramePr>
        <p:xfrm>
          <a:off x="114300" y="533400"/>
          <a:ext cx="8915400" cy="4118346"/>
        </p:xfrm>
        <a:graphic>
          <a:graphicData uri="http://schemas.openxmlformats.org/drawingml/2006/table">
            <a:tbl>
              <a:tblPr firstRow="1" bandRow="1">
                <a:tableStyleId>{2D5ABB26-0587-4C30-8999-92F81FD0307C}</a:tableStyleId>
              </a:tblPr>
              <a:tblGrid>
                <a:gridCol w="3352800">
                  <a:extLst>
                    <a:ext uri="{9D8B030D-6E8A-4147-A177-3AD203B41FA5}">
                      <a16:colId xmlns:a16="http://schemas.microsoft.com/office/drawing/2014/main" val="3623029985"/>
                    </a:ext>
                  </a:extLst>
                </a:gridCol>
                <a:gridCol w="5562600">
                  <a:extLst>
                    <a:ext uri="{9D8B030D-6E8A-4147-A177-3AD203B41FA5}">
                      <a16:colId xmlns:a16="http://schemas.microsoft.com/office/drawing/2014/main" val="4294323797"/>
                    </a:ext>
                  </a:extLst>
                </a:gridCol>
              </a:tblGrid>
              <a:tr h="826506">
                <a:tc>
                  <a:txBody>
                    <a:bodyPr/>
                    <a:lstStyle/>
                    <a:p>
                      <a:pPr algn="r" rtl="0" fontAlgn="t">
                        <a:spcBef>
                          <a:spcPts val="0"/>
                        </a:spcBef>
                        <a:spcAft>
                          <a:spcPts val="0"/>
                        </a:spcAft>
                      </a:pPr>
                      <a:r>
                        <a:rPr lang="en-US" sz="4000" b="1" dirty="0" err="1">
                          <a:solidFill>
                            <a:srgbClr val="009EC0"/>
                          </a:solidFill>
                          <a:effectLst/>
                          <a:latin typeface="+mj-lt"/>
                        </a:rPr>
                        <a:t>Balbus</a:t>
                      </a:r>
                      <a:endParaRPr lang="en-US" sz="4000" b="1" dirty="0">
                        <a:solidFill>
                          <a:srgbClr val="009EC0"/>
                        </a:solidFill>
                        <a:effectLst/>
                        <a:latin typeface="+mj-lt"/>
                      </a:endParaRPr>
                    </a:p>
                  </a:txBody>
                  <a:tcPr marL="182880" marR="182880" marT="63500" marB="63500" anchor="b">
                    <a:lnR w="3175" cap="flat" cmpd="sng" algn="ctr">
                      <a:solidFill>
                        <a:schemeClr val="tx1">
                          <a:lumMod val="65000"/>
                        </a:schemeClr>
                      </a:solidFill>
                      <a:prstDash val="solid"/>
                      <a:round/>
                      <a:headEnd type="none" w="med" len="med"/>
                      <a:tailEnd type="none" w="med" len="med"/>
                    </a:lnR>
                  </a:tcPr>
                </a:tc>
                <a:tc>
                  <a:txBody>
                    <a:bodyPr/>
                    <a:lstStyle/>
                    <a:p>
                      <a:pPr rtl="0" fontAlgn="t">
                        <a:spcBef>
                          <a:spcPts val="0"/>
                        </a:spcBef>
                        <a:spcAft>
                          <a:spcPts val="0"/>
                        </a:spcAft>
                      </a:pPr>
                      <a:r>
                        <a:rPr lang="en-US" sz="4000" b="1" dirty="0">
                          <a:solidFill>
                            <a:schemeClr val="tx1"/>
                          </a:solidFill>
                          <a:effectLst/>
                          <a:latin typeface="+mj-lt"/>
                        </a:rPr>
                        <a:t>Paul</a:t>
                      </a:r>
                    </a:p>
                  </a:txBody>
                  <a:tcPr marL="182880" marR="182880" marT="63500" marB="63500" anchor="b">
                    <a:lnL w="3175" cap="flat" cmpd="sng" algn="ctr">
                      <a:solidFill>
                        <a:schemeClr val="tx1">
                          <a:lumMod val="65000"/>
                        </a:schemeClr>
                      </a:solidFill>
                      <a:prstDash val="solid"/>
                      <a:round/>
                      <a:headEnd type="none" w="med" len="med"/>
                      <a:tailEnd type="none" w="med" len="med"/>
                    </a:lnL>
                  </a:tcPr>
                </a:tc>
                <a:extLst>
                  <a:ext uri="{0D108BD9-81ED-4DB2-BD59-A6C34878D82A}">
                    <a16:rowId xmlns:a16="http://schemas.microsoft.com/office/drawing/2014/main" val="1136906228"/>
                  </a:ext>
                </a:extLst>
              </a:tr>
              <a:tr h="826506">
                <a:tc>
                  <a:txBody>
                    <a:bodyPr/>
                    <a:lstStyle/>
                    <a:p>
                      <a:pPr algn="r" rtl="0" fontAlgn="t">
                        <a:spcBef>
                          <a:spcPts val="0"/>
                        </a:spcBef>
                        <a:spcAft>
                          <a:spcPts val="0"/>
                        </a:spcAft>
                      </a:pPr>
                      <a:r>
                        <a:rPr lang="en-US" sz="2400" b="0" i="0" u="none" strike="noStrike" dirty="0">
                          <a:solidFill>
                            <a:srgbClr val="009EC0"/>
                          </a:solidFill>
                          <a:effectLst/>
                          <a:latin typeface="+mj-lt"/>
                        </a:rPr>
                        <a:t>God exists</a:t>
                      </a:r>
                      <a:endParaRPr lang="en-US" sz="2400" b="0" dirty="0">
                        <a:solidFill>
                          <a:srgbClr val="009EC0"/>
                        </a:solidFill>
                        <a:effectLst/>
                        <a:latin typeface="+mj-lt"/>
                      </a:endParaRPr>
                    </a:p>
                  </a:txBody>
                  <a:tcPr marL="182880" marR="182880" marT="182880" marB="182880">
                    <a:lnR w="3175" cap="flat" cmpd="sng" algn="ctr">
                      <a:solidFill>
                        <a:schemeClr val="tx1">
                          <a:lumMod val="65000"/>
                        </a:schemeClr>
                      </a:solidFill>
                      <a:prstDash val="solid"/>
                      <a:round/>
                      <a:headEnd type="none" w="med" len="med"/>
                      <a:tailEnd type="none" w="med" len="med"/>
                    </a:lnR>
                  </a:tcPr>
                </a:tc>
                <a:tc>
                  <a:txBody>
                    <a:bodyPr/>
                    <a:lstStyle/>
                    <a:p>
                      <a:pPr rtl="0" fontAlgn="t">
                        <a:spcBef>
                          <a:spcPts val="0"/>
                        </a:spcBef>
                        <a:spcAft>
                          <a:spcPts val="0"/>
                        </a:spcAft>
                      </a:pPr>
                      <a:r>
                        <a:rPr lang="en-US" sz="2400" b="0" i="0" u="none" strike="noStrike" dirty="0">
                          <a:solidFill>
                            <a:schemeClr val="tx1"/>
                          </a:solidFill>
                          <a:effectLst/>
                          <a:latin typeface="+mj-lt"/>
                        </a:rPr>
                        <a:t>“</a:t>
                      </a:r>
                      <a:r>
                        <a:rPr lang="en-US" sz="2400" dirty="0"/>
                        <a:t>made the world and everything in it…</a:t>
                      </a:r>
                      <a:r>
                        <a:rPr lang="en-US" sz="2400" b="0" i="0" u="none" strike="noStrike" dirty="0">
                          <a:solidFill>
                            <a:schemeClr val="tx1"/>
                          </a:solidFill>
                          <a:effectLst/>
                          <a:latin typeface="+mj-lt"/>
                        </a:rPr>
                        <a:t>” (17:24a)</a:t>
                      </a:r>
                      <a:endParaRPr lang="en-US" sz="2400" dirty="0">
                        <a:solidFill>
                          <a:schemeClr val="tx1"/>
                        </a:solidFill>
                        <a:effectLst/>
                        <a:latin typeface="+mj-lt"/>
                      </a:endParaRPr>
                    </a:p>
                  </a:txBody>
                  <a:tcPr marL="182880" marR="182880" marT="182880" marB="182880">
                    <a:lnL w="3175" cap="flat" cmpd="sng" algn="ctr">
                      <a:solidFill>
                        <a:schemeClr val="tx1">
                          <a:lumMod val="65000"/>
                        </a:schemeClr>
                      </a:solidFill>
                      <a:prstDash val="solid"/>
                      <a:round/>
                      <a:headEnd type="none" w="med" len="med"/>
                      <a:tailEnd type="none" w="med" len="med"/>
                    </a:lnL>
                  </a:tcPr>
                </a:tc>
                <a:extLst>
                  <a:ext uri="{0D108BD9-81ED-4DB2-BD59-A6C34878D82A}">
                    <a16:rowId xmlns:a16="http://schemas.microsoft.com/office/drawing/2014/main" val="3592000535"/>
                  </a:ext>
                </a:extLst>
              </a:tr>
              <a:tr h="834461">
                <a:tc>
                  <a:txBody>
                    <a:bodyPr/>
                    <a:lstStyle/>
                    <a:p>
                      <a:pPr algn="r" rtl="0" fontAlgn="t">
                        <a:spcBef>
                          <a:spcPts val="0"/>
                        </a:spcBef>
                        <a:spcAft>
                          <a:spcPts val="0"/>
                        </a:spcAft>
                      </a:pPr>
                      <a:r>
                        <a:rPr lang="en-US" sz="2400" b="0" i="0" u="none" strike="noStrike" dirty="0">
                          <a:solidFill>
                            <a:srgbClr val="009EC0"/>
                          </a:solidFill>
                          <a:effectLst/>
                          <a:latin typeface="+mj-lt"/>
                        </a:rPr>
                        <a:t>World is governed by them</a:t>
                      </a:r>
                      <a:endParaRPr lang="en-US" sz="2400" b="0" dirty="0">
                        <a:solidFill>
                          <a:srgbClr val="009EC0"/>
                        </a:solidFill>
                        <a:effectLst/>
                        <a:latin typeface="+mj-lt"/>
                      </a:endParaRPr>
                    </a:p>
                  </a:txBody>
                  <a:tcPr marL="182880" marR="182880" marT="182880" marB="182880">
                    <a:lnR w="3175" cap="flat" cmpd="sng" algn="ctr">
                      <a:solidFill>
                        <a:schemeClr val="tx1">
                          <a:lumMod val="65000"/>
                        </a:schemeClr>
                      </a:solidFill>
                      <a:prstDash val="solid"/>
                      <a:round/>
                      <a:headEnd type="none" w="med" len="med"/>
                      <a:tailEnd type="none" w="med" len="med"/>
                    </a:lnR>
                  </a:tcPr>
                </a:tc>
                <a:tc>
                  <a:txBody>
                    <a:bodyPr/>
                    <a:lstStyle/>
                    <a:p>
                      <a:pPr rtl="0" fontAlgn="t">
                        <a:spcBef>
                          <a:spcPts val="0"/>
                        </a:spcBef>
                        <a:spcAft>
                          <a:spcPts val="0"/>
                        </a:spcAft>
                      </a:pPr>
                      <a:r>
                        <a:rPr lang="en-US" sz="2400" b="0" i="0" u="none" strike="noStrike" dirty="0">
                          <a:solidFill>
                            <a:schemeClr val="tx1"/>
                          </a:solidFill>
                          <a:effectLst/>
                          <a:latin typeface="+mj-lt"/>
                        </a:rPr>
                        <a:t>“</a:t>
                      </a:r>
                      <a:r>
                        <a:rPr lang="en-US" sz="2400" dirty="0"/>
                        <a:t>He Himself gives all men life and breath and everything else</a:t>
                      </a:r>
                      <a:r>
                        <a:rPr lang="en-US" sz="2400" b="0" i="0" u="none" strike="noStrike" dirty="0">
                          <a:solidFill>
                            <a:schemeClr val="tx1"/>
                          </a:solidFill>
                          <a:effectLst/>
                          <a:latin typeface="+mj-lt"/>
                        </a:rPr>
                        <a:t>” (17:25b)</a:t>
                      </a:r>
                      <a:endParaRPr lang="en-US" sz="2400" dirty="0">
                        <a:solidFill>
                          <a:schemeClr val="tx1"/>
                        </a:solidFill>
                        <a:effectLst/>
                        <a:latin typeface="+mj-lt"/>
                      </a:endParaRPr>
                    </a:p>
                  </a:txBody>
                  <a:tcPr marL="182880" marR="182880" marT="182880" marB="182880">
                    <a:lnL w="3175" cap="flat" cmpd="sng" algn="ctr">
                      <a:solidFill>
                        <a:schemeClr val="tx1">
                          <a:lumMod val="65000"/>
                        </a:schemeClr>
                      </a:solidFill>
                      <a:prstDash val="solid"/>
                      <a:round/>
                      <a:headEnd type="none" w="med" len="med"/>
                      <a:tailEnd type="none" w="med" len="med"/>
                    </a:lnL>
                  </a:tcPr>
                </a:tc>
                <a:extLst>
                  <a:ext uri="{0D108BD9-81ED-4DB2-BD59-A6C34878D82A}">
                    <a16:rowId xmlns:a16="http://schemas.microsoft.com/office/drawing/2014/main" val="2330484482"/>
                  </a:ext>
                </a:extLst>
              </a:tr>
              <a:tr h="885454">
                <a:tc>
                  <a:txBody>
                    <a:bodyPr/>
                    <a:lstStyle/>
                    <a:p>
                      <a:pPr algn="r" rtl="0" fontAlgn="t">
                        <a:spcBef>
                          <a:spcPts val="0"/>
                        </a:spcBef>
                        <a:spcAft>
                          <a:spcPts val="0"/>
                        </a:spcAft>
                      </a:pPr>
                      <a:r>
                        <a:rPr lang="en-US" sz="2400" b="0" i="0" u="none" strike="noStrike" dirty="0">
                          <a:solidFill>
                            <a:srgbClr val="009EC0"/>
                          </a:solidFill>
                          <a:effectLst/>
                          <a:latin typeface="+mj-lt"/>
                        </a:rPr>
                        <a:t>Cares for the fortunes of mankind</a:t>
                      </a:r>
                      <a:endParaRPr lang="en-US" sz="2400" b="0" dirty="0">
                        <a:solidFill>
                          <a:srgbClr val="009EC0"/>
                        </a:solidFill>
                        <a:effectLst/>
                        <a:latin typeface="+mj-lt"/>
                      </a:endParaRPr>
                    </a:p>
                  </a:txBody>
                  <a:tcPr marL="182880" marR="182880" marT="182880" marB="182880">
                    <a:lnR w="3175" cap="flat" cmpd="sng" algn="ctr">
                      <a:solidFill>
                        <a:schemeClr val="tx1">
                          <a:lumMod val="65000"/>
                        </a:schemeClr>
                      </a:solidFill>
                      <a:prstDash val="solid"/>
                      <a:round/>
                      <a:headEnd type="none" w="med" len="med"/>
                      <a:tailEnd type="none" w="med" len="med"/>
                    </a:lnR>
                  </a:tcPr>
                </a:tc>
                <a:tc>
                  <a:txBody>
                    <a:bodyPr/>
                    <a:lstStyle/>
                    <a:p>
                      <a:pPr rtl="0" fontAlgn="t">
                        <a:spcBef>
                          <a:spcPts val="0"/>
                        </a:spcBef>
                        <a:spcAft>
                          <a:spcPts val="0"/>
                        </a:spcAft>
                      </a:pPr>
                      <a:r>
                        <a:rPr lang="en-US" sz="2400" b="0" i="0" u="none" strike="noStrike" dirty="0">
                          <a:solidFill>
                            <a:schemeClr val="tx1"/>
                          </a:solidFill>
                          <a:effectLst/>
                          <a:latin typeface="+mj-lt"/>
                        </a:rPr>
                        <a:t>“</a:t>
                      </a:r>
                      <a:r>
                        <a:rPr lang="en-US" sz="2400" dirty="0"/>
                        <a:t>determined their appointed times and the boundaries of their lands</a:t>
                      </a:r>
                      <a:r>
                        <a:rPr lang="en-US" sz="2400" b="0" i="0" u="none" strike="noStrike" dirty="0">
                          <a:solidFill>
                            <a:schemeClr val="tx1"/>
                          </a:solidFill>
                          <a:effectLst/>
                          <a:latin typeface="+mj-lt"/>
                        </a:rPr>
                        <a:t>” (17:26)</a:t>
                      </a:r>
                      <a:endParaRPr lang="en-US" sz="2400" dirty="0">
                        <a:solidFill>
                          <a:schemeClr val="tx1"/>
                        </a:solidFill>
                        <a:effectLst/>
                        <a:latin typeface="+mj-lt"/>
                      </a:endParaRPr>
                    </a:p>
                  </a:txBody>
                  <a:tcPr marL="182880" marR="182880" marT="182880" marB="182880">
                    <a:lnL w="3175" cap="flat" cmpd="sng" algn="ctr">
                      <a:solidFill>
                        <a:schemeClr val="tx1">
                          <a:lumMod val="65000"/>
                        </a:schemeClr>
                      </a:solidFill>
                      <a:prstDash val="solid"/>
                      <a:round/>
                      <a:headEnd type="none" w="med" len="med"/>
                      <a:tailEnd type="none" w="med" len="med"/>
                    </a:lnL>
                  </a:tcPr>
                </a:tc>
                <a:extLst>
                  <a:ext uri="{0D108BD9-81ED-4DB2-BD59-A6C34878D82A}">
                    <a16:rowId xmlns:a16="http://schemas.microsoft.com/office/drawing/2014/main" val="1564031315"/>
                  </a:ext>
                </a:extLst>
              </a:tr>
            </a:tbl>
          </a:graphicData>
        </a:graphic>
      </p:graphicFrame>
      <p:sp>
        <p:nvSpPr>
          <p:cNvPr id="9" name="Rectangle 8">
            <a:extLst>
              <a:ext uri="{FF2B5EF4-FFF2-40B4-BE49-F238E27FC236}">
                <a16:creationId xmlns:a16="http://schemas.microsoft.com/office/drawing/2014/main" id="{66C9EDE8-8CB9-5A4B-9D1C-B2CF228A626F}"/>
              </a:ext>
            </a:extLst>
          </p:cNvPr>
          <p:cNvSpPr/>
          <p:nvPr/>
        </p:nvSpPr>
        <p:spPr>
          <a:xfrm>
            <a:off x="-4755" y="1447800"/>
            <a:ext cx="9144000" cy="9898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6F7BE07-B3A8-D644-B3F0-08C7BA9F2D90}"/>
              </a:ext>
            </a:extLst>
          </p:cNvPr>
          <p:cNvSpPr/>
          <p:nvPr/>
        </p:nvSpPr>
        <p:spPr>
          <a:xfrm>
            <a:off x="-1" y="2438400"/>
            <a:ext cx="9120811" cy="1143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9743330-320C-224E-B7CE-8BDC286ABA68}"/>
              </a:ext>
            </a:extLst>
          </p:cNvPr>
          <p:cNvSpPr/>
          <p:nvPr/>
        </p:nvSpPr>
        <p:spPr>
          <a:xfrm>
            <a:off x="76200" y="3583435"/>
            <a:ext cx="9049364" cy="10668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2609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250"/>
                                        <p:tgtEl>
                                          <p:spTgt spid="9"/>
                                        </p:tgtEl>
                                      </p:cBhvr>
                                    </p:animEffect>
                                    <p:set>
                                      <p:cBhvr>
                                        <p:cTn id="7" dur="1" fill="hold">
                                          <p:stCondLst>
                                            <p:cond delay="249"/>
                                          </p:stCondLst>
                                        </p:cTn>
                                        <p:tgtEl>
                                          <p:spTgt spid="9"/>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250"/>
                                        <p:tgtEl>
                                          <p:spTgt spid="10"/>
                                        </p:tgtEl>
                                      </p:cBhvr>
                                    </p:animEffect>
                                    <p:set>
                                      <p:cBhvr>
                                        <p:cTn id="12" dur="1" fill="hold">
                                          <p:stCondLst>
                                            <p:cond delay="24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List out ways in which Paul adjusted his approach for the Athenians.</a:t>
            </a:r>
          </a:p>
        </p:txBody>
      </p:sp>
      <p:sp>
        <p:nvSpPr>
          <p:cNvPr id="3" name="Text Placeholder 2"/>
          <p:cNvSpPr>
            <a:spLocks noGrp="1"/>
          </p:cNvSpPr>
          <p:nvPr>
            <p:ph type="body" sz="quarter" idx="13"/>
          </p:nvPr>
        </p:nvSpPr>
        <p:spPr/>
        <p:txBody>
          <a:bodyPr/>
          <a:lstStyle/>
          <a:p>
            <a:r>
              <a:rPr lang="en-US" dirty="0"/>
              <a:t>3</a:t>
            </a:r>
          </a:p>
        </p:txBody>
      </p:sp>
    </p:spTree>
    <p:extLst>
      <p:ext uri="{BB962C8B-B14F-4D97-AF65-F5344CB8AC3E}">
        <p14:creationId xmlns:p14="http://schemas.microsoft.com/office/powerpoint/2010/main" val="4371136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rmAutofit/>
          </a:bodyPr>
          <a:lstStyle/>
          <a:p>
            <a:pPr>
              <a:tabLst>
                <a:tab pos="91440" algn="l"/>
              </a:tabLst>
            </a:pPr>
            <a:r>
              <a:rPr lang="en-US" dirty="0"/>
              <a:t>“First believe that God is living, immortal and blessed”</a:t>
            </a:r>
            <a:br>
              <a:rPr lang="en-US" dirty="0"/>
            </a:br>
            <a:endParaRPr lang="en-US" dirty="0"/>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1371600"/>
          </a:xfrm>
        </p:spPr>
        <p:txBody>
          <a:bodyPr>
            <a:normAutofit fontScale="92500"/>
          </a:bodyPr>
          <a:lstStyle/>
          <a:p>
            <a:pPr algn="l"/>
            <a:r>
              <a:rPr lang="en-US" sz="4400" cap="all" dirty="0">
                <a:solidFill>
                  <a:srgbClr val="009EC0"/>
                </a:solidFill>
              </a:rPr>
              <a:t>Epicurus (in a letter to </a:t>
            </a:r>
            <a:r>
              <a:rPr lang="en-US" sz="4400" cap="all" dirty="0" err="1">
                <a:solidFill>
                  <a:srgbClr val="009EC0"/>
                </a:solidFill>
              </a:rPr>
              <a:t>Menoeceus</a:t>
            </a:r>
            <a:r>
              <a:rPr lang="en-US" sz="4400" cap="all" dirty="0">
                <a:solidFill>
                  <a:srgbClr val="009EC0"/>
                </a:solidFill>
              </a:rPr>
              <a:t>)</a:t>
            </a:r>
            <a:br>
              <a:rPr lang="en-US" sz="4400" dirty="0">
                <a:solidFill>
                  <a:srgbClr val="009EC0"/>
                </a:solidFill>
              </a:rPr>
            </a:br>
            <a:r>
              <a:rPr lang="en-US" sz="4400" b="0" i="1" dirty="0">
                <a:solidFill>
                  <a:srgbClr val="009EC0"/>
                </a:solidFill>
              </a:rPr>
              <a:t>Lives of Eminent Philosophers, 10.123</a:t>
            </a:r>
          </a:p>
        </p:txBody>
      </p:sp>
      <p:grpSp>
        <p:nvGrpSpPr>
          <p:cNvPr id="21" name="Group 20">
            <a:extLst>
              <a:ext uri="{FF2B5EF4-FFF2-40B4-BE49-F238E27FC236}">
                <a16:creationId xmlns:a16="http://schemas.microsoft.com/office/drawing/2014/main" id="{6C730A8A-A2B3-2041-976E-7E013CC72704}"/>
              </a:ext>
            </a:extLst>
          </p:cNvPr>
          <p:cNvGrpSpPr/>
          <p:nvPr/>
        </p:nvGrpSpPr>
        <p:grpSpPr>
          <a:xfrm>
            <a:off x="4948090" y="1030742"/>
            <a:ext cx="3662510" cy="1788659"/>
            <a:chOff x="5334634" y="1030742"/>
            <a:chExt cx="3662510" cy="1788659"/>
          </a:xfrm>
        </p:grpSpPr>
        <p:sp>
          <p:nvSpPr>
            <p:cNvPr id="10" name="Oval 9">
              <a:extLst>
                <a:ext uri="{FF2B5EF4-FFF2-40B4-BE49-F238E27FC236}">
                  <a16:creationId xmlns:a16="http://schemas.microsoft.com/office/drawing/2014/main" id="{213875EA-BB63-404F-96B0-2C8CFF68DEBF}"/>
                </a:ext>
              </a:extLst>
            </p:cNvPr>
            <p:cNvSpPr/>
            <p:nvPr/>
          </p:nvSpPr>
          <p:spPr>
            <a:xfrm>
              <a:off x="6096001" y="2057401"/>
              <a:ext cx="1572064" cy="762000"/>
            </a:xfrm>
            <a:custGeom>
              <a:avLst/>
              <a:gdLst>
                <a:gd name="connsiteX0" fmla="*/ 0 w 1572064"/>
                <a:gd name="connsiteY0" fmla="*/ 381000 h 762000"/>
                <a:gd name="connsiteX1" fmla="*/ 786032 w 1572064"/>
                <a:gd name="connsiteY1" fmla="*/ 0 h 762000"/>
                <a:gd name="connsiteX2" fmla="*/ 1572064 w 1572064"/>
                <a:gd name="connsiteY2" fmla="*/ 381000 h 762000"/>
                <a:gd name="connsiteX3" fmla="*/ 786032 w 1572064"/>
                <a:gd name="connsiteY3" fmla="*/ 762000 h 762000"/>
                <a:gd name="connsiteX4" fmla="*/ 0 w 1572064"/>
                <a:gd name="connsiteY4" fmla="*/ 381000 h 76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2064" h="762000" extrusionOk="0">
                  <a:moveTo>
                    <a:pt x="0" y="381000"/>
                  </a:moveTo>
                  <a:cubicBezTo>
                    <a:pt x="-87775" y="116438"/>
                    <a:pt x="282197" y="26168"/>
                    <a:pt x="786032" y="0"/>
                  </a:cubicBezTo>
                  <a:cubicBezTo>
                    <a:pt x="1280844" y="12779"/>
                    <a:pt x="1528989" y="171950"/>
                    <a:pt x="1572064" y="381000"/>
                  </a:cubicBezTo>
                  <a:cubicBezTo>
                    <a:pt x="1518445" y="643782"/>
                    <a:pt x="1213110" y="800884"/>
                    <a:pt x="786032" y="762000"/>
                  </a:cubicBezTo>
                  <a:cubicBezTo>
                    <a:pt x="317444" y="743138"/>
                    <a:pt x="13438" y="597841"/>
                    <a:pt x="0" y="381000"/>
                  </a:cubicBezTo>
                  <a:close/>
                </a:path>
              </a:pathLst>
            </a:custGeom>
            <a:noFill/>
            <a:ln w="50800">
              <a:solidFill>
                <a:srgbClr val="C00000"/>
              </a:solidFill>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328C343-0B44-EA43-9330-84E78DBA1765}"/>
                </a:ext>
              </a:extLst>
            </p:cNvPr>
            <p:cNvSpPr txBox="1"/>
            <p:nvPr/>
          </p:nvSpPr>
          <p:spPr>
            <a:xfrm>
              <a:off x="7514046" y="1030742"/>
              <a:ext cx="1483098" cy="400110"/>
            </a:xfrm>
            <a:prstGeom prst="rect">
              <a:avLst/>
            </a:prstGeom>
            <a:noFill/>
          </p:spPr>
          <p:txBody>
            <a:bodyPr wrap="none" rtlCol="0">
              <a:spAutoFit/>
            </a:bodyPr>
            <a:lstStyle/>
            <a:p>
              <a:r>
                <a:rPr lang="en-US" sz="2000" dirty="0">
                  <a:solidFill>
                    <a:srgbClr val="C00000"/>
                  </a:solidFill>
                  <a:latin typeface="Bradley Hand" pitchFamily="2" charset="77"/>
                  <a:ea typeface="Brush Script MT" panose="03060802040406070304" pitchFamily="66" charset="-122"/>
                  <a:cs typeface="Brush Script MT" panose="03060802040406070304" pitchFamily="66" charset="-122"/>
                </a:rPr>
                <a:t>1 Thess. 1:9</a:t>
              </a:r>
            </a:p>
          </p:txBody>
        </p:sp>
        <p:sp>
          <p:nvSpPr>
            <p:cNvPr id="12" name="Arc 11">
              <a:extLst>
                <a:ext uri="{FF2B5EF4-FFF2-40B4-BE49-F238E27FC236}">
                  <a16:creationId xmlns:a16="http://schemas.microsoft.com/office/drawing/2014/main" id="{DFECB0C4-9015-BC41-82AE-FA579C0CF375}"/>
                </a:ext>
              </a:extLst>
            </p:cNvPr>
            <p:cNvSpPr/>
            <p:nvPr/>
          </p:nvSpPr>
          <p:spPr>
            <a:xfrm rot="19252917" flipV="1">
              <a:off x="5334634" y="1489118"/>
              <a:ext cx="3541874" cy="762000"/>
            </a:xfrm>
            <a:prstGeom prst="arc">
              <a:avLst>
                <a:gd name="adj1" fmla="val 16464522"/>
                <a:gd name="adj2" fmla="val 20529920"/>
              </a:avLst>
            </a:prstGeom>
            <a:ln w="508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8CE8604D-85AF-434D-9349-DFFCA4039703}"/>
              </a:ext>
            </a:extLst>
          </p:cNvPr>
          <p:cNvGrpSpPr/>
          <p:nvPr/>
        </p:nvGrpSpPr>
        <p:grpSpPr>
          <a:xfrm>
            <a:off x="3266772" y="2667000"/>
            <a:ext cx="3681064" cy="1981199"/>
            <a:chOff x="3653316" y="2667000"/>
            <a:chExt cx="3681064" cy="1981199"/>
          </a:xfrm>
        </p:grpSpPr>
        <p:sp>
          <p:nvSpPr>
            <p:cNvPr id="14" name="Oval 13">
              <a:extLst>
                <a:ext uri="{FF2B5EF4-FFF2-40B4-BE49-F238E27FC236}">
                  <a16:creationId xmlns:a16="http://schemas.microsoft.com/office/drawing/2014/main" id="{5E75B509-E280-0C48-98ED-343BED500CA7}"/>
                </a:ext>
              </a:extLst>
            </p:cNvPr>
            <p:cNvSpPr/>
            <p:nvPr/>
          </p:nvSpPr>
          <p:spPr>
            <a:xfrm>
              <a:off x="3653316" y="2667000"/>
              <a:ext cx="1831271" cy="818133"/>
            </a:xfrm>
            <a:custGeom>
              <a:avLst/>
              <a:gdLst>
                <a:gd name="connsiteX0" fmla="*/ 0 w 1831271"/>
                <a:gd name="connsiteY0" fmla="*/ 409067 h 818133"/>
                <a:gd name="connsiteX1" fmla="*/ 915636 w 1831271"/>
                <a:gd name="connsiteY1" fmla="*/ 0 h 818133"/>
                <a:gd name="connsiteX2" fmla="*/ 1831272 w 1831271"/>
                <a:gd name="connsiteY2" fmla="*/ 409067 h 818133"/>
                <a:gd name="connsiteX3" fmla="*/ 915636 w 1831271"/>
                <a:gd name="connsiteY3" fmla="*/ 818134 h 818133"/>
                <a:gd name="connsiteX4" fmla="*/ 0 w 1831271"/>
                <a:gd name="connsiteY4" fmla="*/ 409067 h 818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1271" h="818133" extrusionOk="0">
                  <a:moveTo>
                    <a:pt x="0" y="409067"/>
                  </a:moveTo>
                  <a:cubicBezTo>
                    <a:pt x="-56231" y="148462"/>
                    <a:pt x="353921" y="21026"/>
                    <a:pt x="915636" y="0"/>
                  </a:cubicBezTo>
                  <a:cubicBezTo>
                    <a:pt x="1440655" y="4069"/>
                    <a:pt x="1773117" y="184995"/>
                    <a:pt x="1831272" y="409067"/>
                  </a:cubicBezTo>
                  <a:cubicBezTo>
                    <a:pt x="1780433" y="684635"/>
                    <a:pt x="1419045" y="830754"/>
                    <a:pt x="915636" y="818134"/>
                  </a:cubicBezTo>
                  <a:cubicBezTo>
                    <a:pt x="365496" y="793816"/>
                    <a:pt x="49782" y="658774"/>
                    <a:pt x="0" y="409067"/>
                  </a:cubicBezTo>
                  <a:close/>
                </a:path>
              </a:pathLst>
            </a:custGeom>
            <a:noFill/>
            <a:ln w="50800">
              <a:solidFill>
                <a:srgbClr val="C00000"/>
              </a:solidFill>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c 15">
              <a:extLst>
                <a:ext uri="{FF2B5EF4-FFF2-40B4-BE49-F238E27FC236}">
                  <a16:creationId xmlns:a16="http://schemas.microsoft.com/office/drawing/2014/main" id="{88672C58-7B09-9240-B9BB-CF924D9AE719}"/>
                </a:ext>
              </a:extLst>
            </p:cNvPr>
            <p:cNvSpPr/>
            <p:nvPr/>
          </p:nvSpPr>
          <p:spPr>
            <a:xfrm rot="12600000" flipV="1">
              <a:off x="3792506" y="3886199"/>
              <a:ext cx="3541874" cy="762000"/>
            </a:xfrm>
            <a:prstGeom prst="arc">
              <a:avLst>
                <a:gd name="adj1" fmla="val 16464522"/>
                <a:gd name="adj2" fmla="val 20555756"/>
              </a:avLst>
            </a:prstGeom>
            <a:ln w="508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42056EAE-4153-494A-9F8C-405BFBFDCA5F}"/>
                </a:ext>
              </a:extLst>
            </p:cNvPr>
            <p:cNvSpPr txBox="1"/>
            <p:nvPr/>
          </p:nvSpPr>
          <p:spPr>
            <a:xfrm>
              <a:off x="5181600" y="3946316"/>
              <a:ext cx="1460656" cy="400110"/>
            </a:xfrm>
            <a:prstGeom prst="rect">
              <a:avLst/>
            </a:prstGeom>
            <a:noFill/>
          </p:spPr>
          <p:txBody>
            <a:bodyPr wrap="none" rtlCol="0">
              <a:spAutoFit/>
            </a:bodyPr>
            <a:lstStyle/>
            <a:p>
              <a:r>
                <a:rPr lang="en-US" sz="2000" dirty="0">
                  <a:solidFill>
                    <a:srgbClr val="C00000"/>
                  </a:solidFill>
                  <a:latin typeface="Bradley Hand" pitchFamily="2" charset="77"/>
                  <a:ea typeface="Brush Script MT" panose="03060802040406070304" pitchFamily="66" charset="-122"/>
                  <a:cs typeface="Brush Script MT" panose="03060802040406070304" pitchFamily="66" charset="-122"/>
                </a:rPr>
                <a:t>1 Tim. 1:11</a:t>
              </a:r>
            </a:p>
          </p:txBody>
        </p:sp>
      </p:grpSp>
      <p:grpSp>
        <p:nvGrpSpPr>
          <p:cNvPr id="19" name="Group 18">
            <a:extLst>
              <a:ext uri="{FF2B5EF4-FFF2-40B4-BE49-F238E27FC236}">
                <a16:creationId xmlns:a16="http://schemas.microsoft.com/office/drawing/2014/main" id="{A1CA9FBB-F57A-394C-9DF9-F6ABFBC6B684}"/>
              </a:ext>
            </a:extLst>
          </p:cNvPr>
          <p:cNvGrpSpPr/>
          <p:nvPr/>
        </p:nvGrpSpPr>
        <p:grpSpPr>
          <a:xfrm>
            <a:off x="-414006" y="2749636"/>
            <a:ext cx="3541874" cy="1977790"/>
            <a:chOff x="-27462" y="2749636"/>
            <a:chExt cx="3541874" cy="1977790"/>
          </a:xfrm>
        </p:grpSpPr>
        <p:sp>
          <p:nvSpPr>
            <p:cNvPr id="13" name="Oval 12">
              <a:extLst>
                <a:ext uri="{FF2B5EF4-FFF2-40B4-BE49-F238E27FC236}">
                  <a16:creationId xmlns:a16="http://schemas.microsoft.com/office/drawing/2014/main" id="{6B020642-1C5E-3946-9E3F-7EF7A1EC45F5}"/>
                </a:ext>
              </a:extLst>
            </p:cNvPr>
            <p:cNvSpPr/>
            <p:nvPr/>
          </p:nvSpPr>
          <p:spPr>
            <a:xfrm>
              <a:off x="430696" y="2749636"/>
              <a:ext cx="2388704" cy="762000"/>
            </a:xfrm>
            <a:custGeom>
              <a:avLst/>
              <a:gdLst>
                <a:gd name="connsiteX0" fmla="*/ 0 w 2388704"/>
                <a:gd name="connsiteY0" fmla="*/ 381000 h 762000"/>
                <a:gd name="connsiteX1" fmla="*/ 1194352 w 2388704"/>
                <a:gd name="connsiteY1" fmla="*/ 0 h 762000"/>
                <a:gd name="connsiteX2" fmla="*/ 2388704 w 2388704"/>
                <a:gd name="connsiteY2" fmla="*/ 381000 h 762000"/>
                <a:gd name="connsiteX3" fmla="*/ 1194352 w 2388704"/>
                <a:gd name="connsiteY3" fmla="*/ 762000 h 762000"/>
                <a:gd name="connsiteX4" fmla="*/ 0 w 2388704"/>
                <a:gd name="connsiteY4" fmla="*/ 381000 h 76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8704" h="762000" extrusionOk="0">
                  <a:moveTo>
                    <a:pt x="0" y="381000"/>
                  </a:moveTo>
                  <a:cubicBezTo>
                    <a:pt x="-86752" y="117069"/>
                    <a:pt x="413791" y="45390"/>
                    <a:pt x="1194352" y="0"/>
                  </a:cubicBezTo>
                  <a:cubicBezTo>
                    <a:pt x="1914673" y="12779"/>
                    <a:pt x="2345629" y="171950"/>
                    <a:pt x="2388704" y="381000"/>
                  </a:cubicBezTo>
                  <a:cubicBezTo>
                    <a:pt x="2338316" y="640626"/>
                    <a:pt x="1837716" y="851862"/>
                    <a:pt x="1194352" y="762000"/>
                  </a:cubicBezTo>
                  <a:cubicBezTo>
                    <a:pt x="500255" y="743138"/>
                    <a:pt x="13438" y="597841"/>
                    <a:pt x="0" y="381000"/>
                  </a:cubicBezTo>
                  <a:close/>
                </a:path>
              </a:pathLst>
            </a:custGeom>
            <a:noFill/>
            <a:ln w="50800">
              <a:solidFill>
                <a:srgbClr val="C00000"/>
              </a:solidFill>
              <a:extLst>
                <a:ext uri="{C807C97D-BFC1-408E-A445-0C87EB9F89A2}">
                  <ask:lineSketchStyleProps xmlns:ask="http://schemas.microsoft.com/office/drawing/2018/sketchyshapes" sd="1219033472">
                    <a:prstGeom prst="ellipse">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c 14">
              <a:extLst>
                <a:ext uri="{FF2B5EF4-FFF2-40B4-BE49-F238E27FC236}">
                  <a16:creationId xmlns:a16="http://schemas.microsoft.com/office/drawing/2014/main" id="{04112BDE-3DE6-9D49-B7D0-03766C410A9D}"/>
                </a:ext>
              </a:extLst>
            </p:cNvPr>
            <p:cNvSpPr/>
            <p:nvPr/>
          </p:nvSpPr>
          <p:spPr>
            <a:xfrm rot="13074481" flipV="1">
              <a:off x="-27462" y="3965426"/>
              <a:ext cx="3541874" cy="762000"/>
            </a:xfrm>
            <a:prstGeom prst="arc">
              <a:avLst>
                <a:gd name="adj1" fmla="val 16464522"/>
                <a:gd name="adj2" fmla="val 20529920"/>
              </a:avLst>
            </a:prstGeom>
            <a:ln w="508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6EAAB82A-74A7-834B-B359-F74CEBF51462}"/>
                </a:ext>
              </a:extLst>
            </p:cNvPr>
            <p:cNvSpPr txBox="1"/>
            <p:nvPr/>
          </p:nvSpPr>
          <p:spPr>
            <a:xfrm>
              <a:off x="1648239" y="4036919"/>
              <a:ext cx="1721946" cy="400110"/>
            </a:xfrm>
            <a:prstGeom prst="rect">
              <a:avLst/>
            </a:prstGeom>
            <a:noFill/>
          </p:spPr>
          <p:txBody>
            <a:bodyPr wrap="none" rtlCol="0">
              <a:spAutoFit/>
            </a:bodyPr>
            <a:lstStyle/>
            <a:p>
              <a:r>
                <a:rPr lang="en-US" sz="2000" dirty="0">
                  <a:solidFill>
                    <a:srgbClr val="C00000"/>
                  </a:solidFill>
                  <a:latin typeface="Bradley Hand" pitchFamily="2" charset="77"/>
                  <a:ea typeface="Brush Script MT" panose="03060802040406070304" pitchFamily="66" charset="-122"/>
                  <a:cs typeface="Brush Script MT" panose="03060802040406070304" pitchFamily="66" charset="-122"/>
                </a:rPr>
                <a:t>Romans 1:23</a:t>
              </a:r>
            </a:p>
          </p:txBody>
        </p:sp>
      </p:grpSp>
    </p:spTree>
    <p:extLst>
      <p:ext uri="{BB962C8B-B14F-4D97-AF65-F5344CB8AC3E}">
        <p14:creationId xmlns:p14="http://schemas.microsoft.com/office/powerpoint/2010/main" val="2726019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Key Takeaways</a:t>
            </a:r>
          </a:p>
        </p:txBody>
      </p:sp>
      <p:grpSp>
        <p:nvGrpSpPr>
          <p:cNvPr id="12" name="Group 11">
            <a:extLst>
              <a:ext uri="{FF2B5EF4-FFF2-40B4-BE49-F238E27FC236}">
                <a16:creationId xmlns:a16="http://schemas.microsoft.com/office/drawing/2014/main" id="{9C7293A5-9F6A-4A42-B28F-77E682AEFD25}"/>
              </a:ext>
            </a:extLst>
          </p:cNvPr>
          <p:cNvGrpSpPr/>
          <p:nvPr/>
        </p:nvGrpSpPr>
        <p:grpSpPr>
          <a:xfrm>
            <a:off x="533400" y="2895600"/>
            <a:ext cx="8001000" cy="685800"/>
            <a:chOff x="533400" y="2895600"/>
            <a:chExt cx="8001000" cy="685800"/>
          </a:xfrm>
        </p:grpSpPr>
        <p:sp>
          <p:nvSpPr>
            <p:cNvPr id="7" name="Oval 6">
              <a:extLst>
                <a:ext uri="{FF2B5EF4-FFF2-40B4-BE49-F238E27FC236}">
                  <a16:creationId xmlns:a16="http://schemas.microsoft.com/office/drawing/2014/main" id="{536B79E8-7DCE-0445-821B-D0B03DF78CAA}"/>
                </a:ext>
              </a:extLst>
            </p:cNvPr>
            <p:cNvSpPr/>
            <p:nvPr/>
          </p:nvSpPr>
          <p:spPr>
            <a:xfrm>
              <a:off x="533400" y="2895600"/>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2</a:t>
              </a:r>
            </a:p>
          </p:txBody>
        </p:sp>
        <p:sp>
          <p:nvSpPr>
            <p:cNvPr id="4" name="Rectangle 3">
              <a:extLst>
                <a:ext uri="{FF2B5EF4-FFF2-40B4-BE49-F238E27FC236}">
                  <a16:creationId xmlns:a16="http://schemas.microsoft.com/office/drawing/2014/main" id="{8330B7FE-A318-9845-8F59-02267667CECB}"/>
                </a:ext>
              </a:extLst>
            </p:cNvPr>
            <p:cNvSpPr/>
            <p:nvPr/>
          </p:nvSpPr>
          <p:spPr>
            <a:xfrm>
              <a:off x="1447800" y="2895600"/>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highlight>
                    <a:srgbClr val="C00002"/>
                  </a:highlight>
                </a:rPr>
                <a:t>Representing God’s character</a:t>
              </a:r>
              <a:r>
                <a:rPr lang="en-US" sz="2400" dirty="0">
                  <a:solidFill>
                    <a:schemeClr val="tx1"/>
                  </a:solidFill>
                </a:rPr>
                <a:t> matters as much as representing the facts</a:t>
              </a:r>
            </a:p>
          </p:txBody>
        </p:sp>
      </p:grpSp>
      <p:grpSp>
        <p:nvGrpSpPr>
          <p:cNvPr id="9" name="Group 8">
            <a:extLst>
              <a:ext uri="{FF2B5EF4-FFF2-40B4-BE49-F238E27FC236}">
                <a16:creationId xmlns:a16="http://schemas.microsoft.com/office/drawing/2014/main" id="{55676BE1-B42E-AD44-9DD5-FF20BEB47F36}"/>
              </a:ext>
            </a:extLst>
          </p:cNvPr>
          <p:cNvGrpSpPr/>
          <p:nvPr/>
        </p:nvGrpSpPr>
        <p:grpSpPr>
          <a:xfrm>
            <a:off x="533400" y="1833265"/>
            <a:ext cx="8001000" cy="685800"/>
            <a:chOff x="533400" y="1833265"/>
            <a:chExt cx="8001000" cy="685800"/>
          </a:xfrm>
        </p:grpSpPr>
        <p:sp>
          <p:nvSpPr>
            <p:cNvPr id="2" name="Oval 1">
              <a:extLst>
                <a:ext uri="{FF2B5EF4-FFF2-40B4-BE49-F238E27FC236}">
                  <a16:creationId xmlns:a16="http://schemas.microsoft.com/office/drawing/2014/main" id="{876D5A54-0C8D-804B-88A0-6609A2C1405C}"/>
                </a:ext>
              </a:extLst>
            </p:cNvPr>
            <p:cNvSpPr/>
            <p:nvPr/>
          </p:nvSpPr>
          <p:spPr>
            <a:xfrm>
              <a:off x="533400" y="1833265"/>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1</a:t>
              </a:r>
            </a:p>
          </p:txBody>
        </p:sp>
        <p:sp>
          <p:nvSpPr>
            <p:cNvPr id="10" name="Rectangle 9">
              <a:extLst>
                <a:ext uri="{FF2B5EF4-FFF2-40B4-BE49-F238E27FC236}">
                  <a16:creationId xmlns:a16="http://schemas.microsoft.com/office/drawing/2014/main" id="{312C2DC5-5653-DC4B-98A2-76A0B8F08883}"/>
                </a:ext>
              </a:extLst>
            </p:cNvPr>
            <p:cNvSpPr/>
            <p:nvPr/>
          </p:nvSpPr>
          <p:spPr>
            <a:xfrm>
              <a:off x="1447800" y="1833265"/>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1 Peter 3:15 (“the Apologist’s verse”) emphasizes </a:t>
              </a:r>
              <a:r>
                <a:rPr lang="en-US" sz="2400" b="1" dirty="0">
                  <a:solidFill>
                    <a:schemeClr val="tx1"/>
                  </a:solidFill>
                  <a:highlight>
                    <a:srgbClr val="C00002"/>
                  </a:highlight>
                </a:rPr>
                <a:t>character over case-making</a:t>
              </a:r>
            </a:p>
          </p:txBody>
        </p:sp>
      </p:grpSp>
      <p:cxnSp>
        <p:nvCxnSpPr>
          <p:cNvPr id="8" name="Straight Connector 7">
            <a:extLst>
              <a:ext uri="{FF2B5EF4-FFF2-40B4-BE49-F238E27FC236}">
                <a16:creationId xmlns:a16="http://schemas.microsoft.com/office/drawing/2014/main" id="{B1CE1C68-C736-2F42-AD3D-29FCB9A69CAD}"/>
              </a:ext>
            </a:extLst>
          </p:cNvPr>
          <p:cNvCxnSpPr>
            <a:cxnSpLocks/>
          </p:cNvCxnSpPr>
          <p:nvPr/>
        </p:nvCxnSpPr>
        <p:spPr>
          <a:xfrm>
            <a:off x="304800" y="1066800"/>
            <a:ext cx="8534400" cy="0"/>
          </a:xfrm>
          <a:prstGeom prst="line">
            <a:avLst/>
          </a:prstGeom>
          <a:ln w="76200">
            <a:solidFill>
              <a:srgbClr val="009EC0"/>
            </a:solidFill>
          </a:ln>
        </p:spPr>
        <p:style>
          <a:lnRef idx="1">
            <a:schemeClr val="dk1"/>
          </a:lnRef>
          <a:fillRef idx="0">
            <a:schemeClr val="dk1"/>
          </a:fillRef>
          <a:effectRef idx="0">
            <a:schemeClr val="dk1"/>
          </a:effectRef>
          <a:fontRef idx="minor">
            <a:schemeClr val="tx1"/>
          </a:fontRef>
        </p:style>
      </p:cxnSp>
      <p:grpSp>
        <p:nvGrpSpPr>
          <p:cNvPr id="11" name="Group 10">
            <a:extLst>
              <a:ext uri="{FF2B5EF4-FFF2-40B4-BE49-F238E27FC236}">
                <a16:creationId xmlns:a16="http://schemas.microsoft.com/office/drawing/2014/main" id="{653FE901-2C2F-4BB1-823F-ECEF9F2EAA15}"/>
              </a:ext>
            </a:extLst>
          </p:cNvPr>
          <p:cNvGrpSpPr/>
          <p:nvPr/>
        </p:nvGrpSpPr>
        <p:grpSpPr>
          <a:xfrm>
            <a:off x="542925" y="3957935"/>
            <a:ext cx="8001000" cy="685800"/>
            <a:chOff x="533400" y="2895600"/>
            <a:chExt cx="8001000" cy="685800"/>
          </a:xfrm>
        </p:grpSpPr>
        <p:sp>
          <p:nvSpPr>
            <p:cNvPr id="13" name="Oval 12">
              <a:extLst>
                <a:ext uri="{FF2B5EF4-FFF2-40B4-BE49-F238E27FC236}">
                  <a16:creationId xmlns:a16="http://schemas.microsoft.com/office/drawing/2014/main" id="{02C677C9-88C2-49D3-BCB9-593CC4B97AE3}"/>
                </a:ext>
              </a:extLst>
            </p:cNvPr>
            <p:cNvSpPr/>
            <p:nvPr/>
          </p:nvSpPr>
          <p:spPr>
            <a:xfrm>
              <a:off x="533400" y="2895600"/>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3</a:t>
              </a:r>
            </a:p>
          </p:txBody>
        </p:sp>
        <p:sp>
          <p:nvSpPr>
            <p:cNvPr id="14" name="Rectangle 13">
              <a:extLst>
                <a:ext uri="{FF2B5EF4-FFF2-40B4-BE49-F238E27FC236}">
                  <a16:creationId xmlns:a16="http://schemas.microsoft.com/office/drawing/2014/main" id="{63291025-DAB6-4E46-86B5-765B8FAC42E5}"/>
                </a:ext>
              </a:extLst>
            </p:cNvPr>
            <p:cNvSpPr/>
            <p:nvPr/>
          </p:nvSpPr>
          <p:spPr>
            <a:xfrm>
              <a:off x="1447800" y="2895600"/>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A good ambassador uses an </a:t>
              </a:r>
              <a:r>
                <a:rPr lang="en-US" sz="2400" b="1" dirty="0">
                  <a:solidFill>
                    <a:schemeClr val="tx1"/>
                  </a:solidFill>
                  <a:highlight>
                    <a:srgbClr val="C00002"/>
                  </a:highlight>
                </a:rPr>
                <a:t>artful method</a:t>
              </a:r>
              <a:r>
                <a:rPr lang="en-US" sz="2400" dirty="0">
                  <a:solidFill>
                    <a:schemeClr val="tx1"/>
                  </a:solidFill>
                </a:rPr>
                <a:t> in addition to good facts</a:t>
              </a:r>
            </a:p>
          </p:txBody>
        </p:sp>
      </p:grpSp>
    </p:spTree>
    <p:extLst>
      <p:ext uri="{BB962C8B-B14F-4D97-AF65-F5344CB8AC3E}">
        <p14:creationId xmlns:p14="http://schemas.microsoft.com/office/powerpoint/2010/main" val="2637868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25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25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25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4275" b="14275"/>
          <a:stretch/>
        </p:blipFill>
        <p:spPr bwMode="auto">
          <a:xfrm flipH="1">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2554545"/>
          </a:xfrm>
          <a:prstGeom prst="rect">
            <a:avLst/>
          </a:prstGeom>
          <a:noFill/>
        </p:spPr>
        <p:txBody>
          <a:bodyPr wrap="square" rtlCol="0">
            <a:spAutoFit/>
          </a:bodyPr>
          <a:lstStyle/>
          <a:p>
            <a:r>
              <a:rPr lang="en-US" sz="3200" dirty="0"/>
              <a:t>“line 200 </a:t>
            </a:r>
            <a:r>
              <a:rPr lang="en-US" sz="3200" b="1" dirty="0">
                <a:highlight>
                  <a:srgbClr val="C00002"/>
                </a:highlight>
              </a:rPr>
              <a:t>prohibits the building of temples</a:t>
            </a:r>
            <a:r>
              <a:rPr lang="en-US" sz="3200" dirty="0"/>
              <a:t>, law courts and gymnasia in cities.”</a:t>
            </a:r>
            <a:endParaRPr lang="en-US" sz="32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ZENO OF CITIUM (FOUNDER OF STOICISM)</a:t>
            </a:r>
            <a:br>
              <a:rPr lang="en-US" sz="2000" b="1" dirty="0">
                <a:solidFill>
                  <a:schemeClr val="tx1"/>
                </a:solidFill>
              </a:rPr>
            </a:br>
            <a:r>
              <a:rPr lang="pt-BR" sz="2000" i="1" dirty="0">
                <a:solidFill>
                  <a:schemeClr val="tx1"/>
                </a:solidFill>
              </a:rPr>
              <a:t>Lives of Eminent Philosophers (7.1, line 133)</a:t>
            </a:r>
            <a:endParaRPr lang="en-US" sz="2000" i="1" dirty="0">
              <a:solidFill>
                <a:schemeClr val="tx1"/>
              </a:solidFill>
            </a:endParaRPr>
          </a:p>
        </p:txBody>
      </p:sp>
    </p:spTree>
    <p:extLst>
      <p:ext uri="{BB962C8B-B14F-4D97-AF65-F5344CB8AC3E}">
        <p14:creationId xmlns:p14="http://schemas.microsoft.com/office/powerpoint/2010/main" val="97682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38889E-6 0.0169 L -1.38889E-6 -1.48148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7382" b="17382"/>
          <a:stretch/>
        </p:blipFill>
        <p:spPr bwMode="auto">
          <a:xfrm flipH="1">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046988"/>
          </a:xfrm>
          <a:prstGeom prst="rect">
            <a:avLst/>
          </a:prstGeom>
          <a:noFill/>
        </p:spPr>
        <p:txBody>
          <a:bodyPr wrap="square" rtlCol="0">
            <a:spAutoFit/>
          </a:bodyPr>
          <a:lstStyle/>
          <a:p>
            <a:r>
              <a:rPr lang="en-US" sz="3200" dirty="0"/>
              <a:t>“For the utterances of the multitude about the gods are not true preconceptions but false assumptions”</a:t>
            </a:r>
            <a:endParaRPr lang="en-US" sz="32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EPICURUS (FOUNDER OF EPICURISM)</a:t>
            </a:r>
            <a:br>
              <a:rPr lang="en-US" sz="2000" b="1" dirty="0">
                <a:solidFill>
                  <a:schemeClr val="tx1"/>
                </a:solidFill>
              </a:rPr>
            </a:br>
            <a:r>
              <a:rPr lang="pt-BR" sz="2000" i="1" dirty="0">
                <a:solidFill>
                  <a:schemeClr val="tx1"/>
                </a:solidFill>
              </a:rPr>
              <a:t>Lives of Eminent Philosophers (10, line 124)</a:t>
            </a:r>
            <a:endParaRPr lang="en-US" sz="2000" i="1" dirty="0">
              <a:solidFill>
                <a:schemeClr val="tx1"/>
              </a:solidFill>
            </a:endParaRPr>
          </a:p>
        </p:txBody>
      </p:sp>
    </p:spTree>
    <p:extLst>
      <p:ext uri="{BB962C8B-B14F-4D97-AF65-F5344CB8AC3E}">
        <p14:creationId xmlns:p14="http://schemas.microsoft.com/office/powerpoint/2010/main" val="585339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38889E-6 0.0169 L -1.38889E-6 -1.11111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p:blipFill>
        <p:spPr bwMode="auto">
          <a:xfrm>
            <a:off x="3886200" y="0"/>
            <a:ext cx="575721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57000">
                <a:srgbClr val="000000"/>
              </a:gs>
              <a:gs pos="65000">
                <a:srgbClr val="000000"/>
              </a:gs>
              <a:gs pos="0">
                <a:schemeClr val="bg1"/>
              </a:gs>
              <a:gs pos="82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231654"/>
          </a:xfrm>
          <a:prstGeom prst="rect">
            <a:avLst/>
          </a:prstGeom>
          <a:noFill/>
        </p:spPr>
        <p:txBody>
          <a:bodyPr wrap="square" rtlCol="0">
            <a:spAutoFit/>
          </a:bodyPr>
          <a:lstStyle/>
          <a:p>
            <a:r>
              <a:rPr lang="en-US" sz="3200" dirty="0"/>
              <a:t>“</a:t>
            </a:r>
            <a:r>
              <a:rPr lang="en-US" sz="2800" dirty="0"/>
              <a:t>People are generally better persuaded by the reasons which </a:t>
            </a:r>
            <a:r>
              <a:rPr lang="en-US" sz="2800" b="1" dirty="0">
                <a:highlight>
                  <a:srgbClr val="B70002"/>
                </a:highlight>
              </a:rPr>
              <a:t>they have themselves discovered</a:t>
            </a:r>
            <a:r>
              <a:rPr lang="en-US" sz="2800" dirty="0"/>
              <a:t> than by those which have come into the mind of others</a:t>
            </a:r>
            <a:r>
              <a:rPr lang="en-US" sz="3200" dirty="0"/>
              <a:t>”</a:t>
            </a:r>
            <a:endParaRPr lang="en-US" sz="32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BLAISE PASCAL</a:t>
            </a:r>
            <a:br>
              <a:rPr lang="en-US" sz="2000" b="1" dirty="0">
                <a:solidFill>
                  <a:schemeClr val="tx1"/>
                </a:solidFill>
              </a:rPr>
            </a:br>
            <a:r>
              <a:rPr lang="en-US" sz="2000" i="1" dirty="0">
                <a:solidFill>
                  <a:schemeClr val="tx1"/>
                </a:solidFill>
              </a:rPr>
              <a:t>Pensées</a:t>
            </a:r>
          </a:p>
        </p:txBody>
      </p:sp>
    </p:spTree>
    <p:extLst>
      <p:ext uri="{BB962C8B-B14F-4D97-AF65-F5344CB8AC3E}">
        <p14:creationId xmlns:p14="http://schemas.microsoft.com/office/powerpoint/2010/main" val="2590523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94444E-6 0.0169 L 1.94444E-6 2.22222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What is the argument that Paul uses against idolatry? Why would this argument be persuasive?</a:t>
            </a:r>
          </a:p>
        </p:txBody>
      </p:sp>
      <p:sp>
        <p:nvSpPr>
          <p:cNvPr id="3" name="Text Placeholder 2"/>
          <p:cNvSpPr>
            <a:spLocks noGrp="1"/>
          </p:cNvSpPr>
          <p:nvPr>
            <p:ph type="body" sz="quarter" idx="13"/>
          </p:nvPr>
        </p:nvSpPr>
        <p:spPr/>
        <p:txBody>
          <a:bodyPr/>
          <a:lstStyle/>
          <a:p>
            <a:r>
              <a:rPr lang="en-US" dirty="0"/>
              <a:t>4</a:t>
            </a:r>
          </a:p>
        </p:txBody>
      </p:sp>
    </p:spTree>
    <p:extLst>
      <p:ext uri="{BB962C8B-B14F-4D97-AF65-F5344CB8AC3E}">
        <p14:creationId xmlns:p14="http://schemas.microsoft.com/office/powerpoint/2010/main" val="696804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 what ways in which Paul showed courage?</a:t>
            </a:r>
          </a:p>
        </p:txBody>
      </p:sp>
      <p:sp>
        <p:nvSpPr>
          <p:cNvPr id="3" name="Text Placeholder 2"/>
          <p:cNvSpPr>
            <a:spLocks noGrp="1"/>
          </p:cNvSpPr>
          <p:nvPr>
            <p:ph type="body" sz="quarter" idx="13"/>
          </p:nvPr>
        </p:nvSpPr>
        <p:spPr/>
        <p:txBody>
          <a:bodyPr/>
          <a:lstStyle/>
          <a:p>
            <a:r>
              <a:rPr lang="en-US" dirty="0"/>
              <a:t>5</a:t>
            </a:r>
          </a:p>
        </p:txBody>
      </p:sp>
    </p:spTree>
    <p:extLst>
      <p:ext uri="{BB962C8B-B14F-4D97-AF65-F5344CB8AC3E}">
        <p14:creationId xmlns:p14="http://schemas.microsoft.com/office/powerpoint/2010/main" val="34505394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3361" r="23361"/>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2862322"/>
          </a:xfrm>
          <a:prstGeom prst="rect">
            <a:avLst/>
          </a:prstGeom>
          <a:noFill/>
        </p:spPr>
        <p:txBody>
          <a:bodyPr wrap="square" rtlCol="0">
            <a:spAutoFit/>
          </a:bodyPr>
          <a:lstStyle/>
          <a:p>
            <a:r>
              <a:rPr lang="en-US" sz="3000" dirty="0"/>
              <a:t>“what good is it when you complain about racism to people who already agree? You are literally preaching to the choir.”</a:t>
            </a:r>
            <a:endParaRPr lang="en-US" sz="30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DARYL DAVIS</a:t>
            </a:r>
            <a:br>
              <a:rPr lang="en-US" sz="2000" b="1" dirty="0">
                <a:solidFill>
                  <a:schemeClr val="tx1"/>
                </a:solidFill>
              </a:rPr>
            </a:br>
            <a:endParaRPr lang="en-US" sz="2000" i="1" dirty="0">
              <a:solidFill>
                <a:schemeClr val="tx1"/>
              </a:solidFill>
            </a:endParaRPr>
          </a:p>
        </p:txBody>
      </p:sp>
    </p:spTree>
    <p:extLst>
      <p:ext uri="{BB962C8B-B14F-4D97-AF65-F5344CB8AC3E}">
        <p14:creationId xmlns:p14="http://schemas.microsoft.com/office/powerpoint/2010/main" val="2466166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38889E-6 0.01689 L -1.38889E-6 4.81481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Want can we learn from the response to Paul’s message?</a:t>
            </a:r>
          </a:p>
        </p:txBody>
      </p:sp>
      <p:sp>
        <p:nvSpPr>
          <p:cNvPr id="3" name="Text Placeholder 2"/>
          <p:cNvSpPr>
            <a:spLocks noGrp="1"/>
          </p:cNvSpPr>
          <p:nvPr>
            <p:ph type="body" sz="quarter" idx="13"/>
          </p:nvPr>
        </p:nvSpPr>
        <p:spPr/>
        <p:txBody>
          <a:bodyPr/>
          <a:lstStyle/>
          <a:p>
            <a:r>
              <a:rPr lang="en-US" dirty="0"/>
              <a:t>6</a:t>
            </a:r>
          </a:p>
        </p:txBody>
      </p:sp>
    </p:spTree>
    <p:extLst>
      <p:ext uri="{BB962C8B-B14F-4D97-AF65-F5344CB8AC3E}">
        <p14:creationId xmlns:p14="http://schemas.microsoft.com/office/powerpoint/2010/main" val="1569101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4419600"/>
          </a:xfrm>
        </p:spPr>
        <p:txBody>
          <a:bodyPr anchor="b" anchorCtr="0">
            <a:normAutofit fontScale="90000"/>
          </a:bodyPr>
          <a:lstStyle/>
          <a:p>
            <a:pPr>
              <a:tabLst>
                <a:tab pos="91440" algn="l"/>
              </a:tabLst>
            </a:pPr>
            <a:r>
              <a:rPr lang="en-US" dirty="0"/>
              <a:t>“Now when they heard about the resurrection from the dead, </a:t>
            </a:r>
            <a:r>
              <a:rPr lang="en-US" b="1" dirty="0">
                <a:highlight>
                  <a:srgbClr val="C00002"/>
                </a:highlight>
              </a:rPr>
              <a:t>some began to scoff</a:t>
            </a:r>
            <a:r>
              <a:rPr lang="en-US" dirty="0"/>
              <a:t>, but others said, “</a:t>
            </a:r>
            <a:r>
              <a:rPr lang="en-US" b="1" dirty="0">
                <a:highlight>
                  <a:srgbClr val="CA5C0E"/>
                </a:highlight>
              </a:rPr>
              <a:t>We will hear you again</a:t>
            </a:r>
            <a:r>
              <a:rPr lang="en-US" b="1" dirty="0"/>
              <a:t> </a:t>
            </a:r>
            <a:r>
              <a:rPr lang="en-US" dirty="0"/>
              <a:t>about this.” So Paul left the Areopagus.</a:t>
            </a:r>
            <a:br>
              <a:rPr lang="en-US" dirty="0"/>
            </a:br>
            <a:r>
              <a:rPr lang="en-US" sz="1800" dirty="0"/>
              <a:t> </a:t>
            </a:r>
            <a:br>
              <a:rPr lang="en-US" dirty="0"/>
            </a:br>
            <a:r>
              <a:rPr lang="en-US" dirty="0"/>
              <a:t>But </a:t>
            </a:r>
            <a:r>
              <a:rPr lang="en-US" b="1" dirty="0">
                <a:highlight>
                  <a:srgbClr val="008000"/>
                </a:highlight>
              </a:rPr>
              <a:t>some people joined him and believed.</a:t>
            </a:r>
            <a:r>
              <a:rPr lang="en-US" dirty="0"/>
              <a:t>”</a:t>
            </a:r>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2209800"/>
          </a:xfrm>
        </p:spPr>
        <p:txBody>
          <a:bodyPr>
            <a:normAutofit/>
          </a:bodyPr>
          <a:lstStyle/>
          <a:p>
            <a:pPr algn="l"/>
            <a:r>
              <a:rPr lang="en-US" sz="4400" cap="all" dirty="0">
                <a:solidFill>
                  <a:srgbClr val="009EC0"/>
                </a:solidFill>
              </a:rPr>
              <a:t>Acts 17:32-34</a:t>
            </a:r>
            <a:endParaRPr lang="en-US" sz="4400" b="0" i="1" dirty="0">
              <a:solidFill>
                <a:srgbClr val="009EC0"/>
              </a:solidFill>
            </a:endParaRPr>
          </a:p>
        </p:txBody>
      </p:sp>
    </p:spTree>
    <p:extLst>
      <p:ext uri="{BB962C8B-B14F-4D97-AF65-F5344CB8AC3E}">
        <p14:creationId xmlns:p14="http://schemas.microsoft.com/office/powerpoint/2010/main" val="17729407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Was there anything else that stood out to you?</a:t>
            </a:r>
          </a:p>
        </p:txBody>
      </p:sp>
      <p:sp>
        <p:nvSpPr>
          <p:cNvPr id="3" name="Text Placeholder 2"/>
          <p:cNvSpPr>
            <a:spLocks noGrp="1"/>
          </p:cNvSpPr>
          <p:nvPr>
            <p:ph type="body" sz="quarter" idx="13"/>
          </p:nvPr>
        </p:nvSpPr>
        <p:spPr/>
        <p:txBody>
          <a:bodyPr/>
          <a:lstStyle/>
          <a:p>
            <a:r>
              <a:rPr lang="en-US" dirty="0"/>
              <a:t>7</a:t>
            </a:r>
          </a:p>
        </p:txBody>
      </p:sp>
    </p:spTree>
    <p:extLst>
      <p:ext uri="{BB962C8B-B14F-4D97-AF65-F5344CB8AC3E}">
        <p14:creationId xmlns:p14="http://schemas.microsoft.com/office/powerpoint/2010/main" val="3199391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0191" b="10191"/>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416320"/>
          </a:xfrm>
          <a:prstGeom prst="rect">
            <a:avLst/>
          </a:prstGeom>
          <a:noFill/>
        </p:spPr>
        <p:txBody>
          <a:bodyPr wrap="square" rtlCol="0">
            <a:spAutoFit/>
          </a:bodyPr>
          <a:lstStyle/>
          <a:p>
            <a:r>
              <a:rPr lang="en-US" sz="2700" dirty="0"/>
              <a:t>“What would be involved in a missionary encounter between the gospel and this whole way of perceiving, thinking, and living that we call ‘modern Western culture’?”</a:t>
            </a:r>
            <a:endParaRPr lang="en-US" sz="27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LESSLIE NEWBIGIN</a:t>
            </a:r>
            <a:br>
              <a:rPr lang="en-US" sz="2000" b="1" dirty="0">
                <a:solidFill>
                  <a:schemeClr val="tx1"/>
                </a:solidFill>
              </a:rPr>
            </a:br>
            <a:r>
              <a:rPr lang="en-US" sz="2000" i="1" dirty="0">
                <a:solidFill>
                  <a:schemeClr val="tx1"/>
                </a:solidFill>
              </a:rPr>
              <a:t>Foolishness to the Greeks: The Gospel and Western Culture (page 1)</a:t>
            </a:r>
          </a:p>
        </p:txBody>
      </p:sp>
    </p:spTree>
    <p:extLst>
      <p:ext uri="{BB962C8B-B14F-4D97-AF65-F5344CB8AC3E}">
        <p14:creationId xmlns:p14="http://schemas.microsoft.com/office/powerpoint/2010/main" val="71536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250"/>
                                        <p:tgtEl>
                                          <p:spTgt spid="7"/>
                                        </p:tgtEl>
                                      </p:cBhvr>
                                    </p:animEffect>
                                  </p:childTnLst>
                                </p:cTn>
                              </p:par>
                              <p:par>
                                <p:cTn id="16" presetID="1" presetClass="entr" presetSubtype="0" fill="hold" grpId="1" nodeType="withEffect" nodePh="1">
                                  <p:stCondLst>
                                    <p:cond delay="0"/>
                                  </p:stCondLst>
                                  <p:endCondLst>
                                    <p:cond evt="begin" delay="0">
                                      <p:tn val="16"/>
                                    </p:cond>
                                  </p:endCondLst>
                                  <p:childTnLst>
                                    <p:set>
                                      <p:cBhvr>
                                        <p:cTn id="17" dur="1" fill="hold">
                                          <p:stCondLst>
                                            <p:cond delay="0"/>
                                          </p:stCondLst>
                                        </p:cTn>
                                        <p:tgtEl>
                                          <p:spTgt spid="5"/>
                                        </p:tgtEl>
                                        <p:attrNameLst>
                                          <p:attrName>style.visibility</p:attrName>
                                        </p:attrNameLst>
                                      </p:cBhvr>
                                      <p:to>
                                        <p:strVal val="visible"/>
                                      </p:to>
                                    </p:set>
                                  </p:childTnLst>
                                </p:cTn>
                              </p:par>
                            </p:childTnLst>
                          </p:cTn>
                        </p:par>
                        <p:par>
                          <p:cTn id="18" fill="hold">
                            <p:stCondLst>
                              <p:cond delay="250"/>
                            </p:stCondLst>
                            <p:childTnLst>
                              <p:par>
                                <p:cTn id="19" presetID="0" presetClass="path" presetSubtype="0" accel="50000" decel="50000" fill="hold" grpId="0" nodeType="afterEffect" nodePh="1">
                                  <p:stCondLst>
                                    <p:cond delay="0"/>
                                  </p:stCondLst>
                                  <p:endCondLst>
                                    <p:cond evt="begin" delay="0">
                                      <p:tn val="19"/>
                                    </p:cond>
                                  </p:endCondLst>
                                  <p:childTnLst>
                                    <p:animMotion origin="layout" path="M 0.04236 -7.40741E-7 L -8.33333E-7 -7.40741E-7 " pathEditMode="relative" rAng="0" ptsTypes="AA">
                                      <p:cBhvr>
                                        <p:cTn id="20" dur="300" fill="hold"/>
                                        <p:tgtEl>
                                          <p:spTgt spid="5"/>
                                        </p:tgtEl>
                                        <p:attrNameLst>
                                          <p:attrName>ppt_x</p:attrName>
                                          <p:attrName>ppt_y</p:attrName>
                                        </p:attrNameLst>
                                      </p:cBhvr>
                                      <p:rCtr x="-2118" y="0"/>
                                    </p:animMotion>
                                  </p:childTnLst>
                                </p:cTn>
                              </p:par>
                            </p:childTnLst>
                          </p:cTn>
                        </p:par>
                        <p:par>
                          <p:cTn id="21" fill="hold">
                            <p:stCondLst>
                              <p:cond delay="550"/>
                            </p:stCondLst>
                            <p:childTnLst>
                              <p:par>
                                <p:cTn id="22" presetID="10" presetClass="entr" presetSubtype="0"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300"/>
                                        <p:tgtEl>
                                          <p:spTgt spid="8"/>
                                        </p:tgtEl>
                                      </p:cBhvr>
                                    </p:animEffect>
                                  </p:childTnLst>
                                </p:cTn>
                              </p:par>
                              <p:par>
                                <p:cTn id="25" presetID="0" presetClass="path" presetSubtype="0" accel="50000" decel="50000" fill="hold" grpId="1" nodeType="withEffect">
                                  <p:stCondLst>
                                    <p:cond delay="0"/>
                                  </p:stCondLst>
                                  <p:childTnLst>
                                    <p:animMotion origin="layout" path="M 1.94444E-6 0.0169 L 1.94444E-6 2.22222E-6 " pathEditMode="relative" rAng="0" ptsTypes="AA">
                                      <p:cBhvr>
                                        <p:cTn id="26" dur="200" fill="hold"/>
                                        <p:tgtEl>
                                          <p:spTgt spid="8"/>
                                        </p:tgtEl>
                                        <p:attrNameLst>
                                          <p:attrName>ppt_x</p:attrName>
                                          <p:attrName>ppt_y</p:attrName>
                                        </p:attrNameLst>
                                      </p:cBhvr>
                                      <p:rCtr x="0" y="-856"/>
                                    </p:animMotion>
                                  </p:childTnLst>
                                </p:cTn>
                              </p:par>
                            </p:childTnLst>
                          </p:cTn>
                        </p:par>
                        <p:par>
                          <p:cTn id="27" fill="hold">
                            <p:stCondLst>
                              <p:cond delay="850"/>
                            </p:stCondLst>
                            <p:childTnLst>
                              <p:par>
                                <p:cTn id="28" presetID="10" presetClass="entr" presetSubtype="0"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390499105"/>
              </p:ext>
            </p:extLst>
          </p:nvPr>
        </p:nvGraphicFramePr>
        <p:xfrm>
          <a:off x="457200" y="1447800"/>
          <a:ext cx="8229600" cy="5105400"/>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Church Attendance</a:t>
            </a:r>
          </a:p>
        </p:txBody>
      </p:sp>
      <p:sp>
        <p:nvSpPr>
          <p:cNvPr id="7" name="TextBox 6"/>
          <p:cNvSpPr txBox="1"/>
          <p:nvPr/>
        </p:nvSpPr>
        <p:spPr>
          <a:xfrm>
            <a:off x="228600" y="762000"/>
            <a:ext cx="8610600" cy="461665"/>
          </a:xfrm>
          <a:prstGeom prst="rect">
            <a:avLst/>
          </a:prstGeom>
          <a:noFill/>
        </p:spPr>
        <p:txBody>
          <a:bodyPr wrap="square" rtlCol="0">
            <a:spAutoFit/>
          </a:bodyPr>
          <a:lstStyle/>
          <a:p>
            <a:r>
              <a:rPr lang="en-US" sz="2400" b="1" dirty="0">
                <a:solidFill>
                  <a:schemeClr val="bg1">
                    <a:lumMod val="50000"/>
                    <a:lumOff val="50000"/>
                  </a:schemeClr>
                </a:solidFill>
              </a:rPr>
              <a:t>1972-2014 (General Social Surveys)</a:t>
            </a:r>
          </a:p>
        </p:txBody>
      </p:sp>
    </p:spTree>
    <p:extLst>
      <p:ext uri="{BB962C8B-B14F-4D97-AF65-F5344CB8AC3E}">
        <p14:creationId xmlns:p14="http://schemas.microsoft.com/office/powerpoint/2010/main" val="4158199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6D0AD62-610F-2343-9B0E-52F648458EA8}"/>
              </a:ext>
            </a:extLst>
          </p:cNvPr>
          <p:cNvGrpSpPr/>
          <p:nvPr/>
        </p:nvGrpSpPr>
        <p:grpSpPr>
          <a:xfrm>
            <a:off x="209549" y="1669464"/>
            <a:ext cx="8724901" cy="954107"/>
            <a:chOff x="304800" y="4648200"/>
            <a:chExt cx="8724901" cy="954107"/>
          </a:xfrm>
        </p:grpSpPr>
        <p:sp>
          <p:nvSpPr>
            <p:cNvPr id="2" name="TextBox 1">
              <a:extLst>
                <a:ext uri="{FF2B5EF4-FFF2-40B4-BE49-F238E27FC236}">
                  <a16:creationId xmlns:a16="http://schemas.microsoft.com/office/drawing/2014/main" id="{65E69FF4-5D6C-1F4A-BC1D-8328E1004154}"/>
                </a:ext>
              </a:extLst>
            </p:cNvPr>
            <p:cNvSpPr txBox="1"/>
            <p:nvPr/>
          </p:nvSpPr>
          <p:spPr>
            <a:xfrm>
              <a:off x="304800" y="4648200"/>
              <a:ext cx="1147943" cy="523220"/>
            </a:xfrm>
            <a:prstGeom prst="rect">
              <a:avLst/>
            </a:prstGeom>
            <a:noFill/>
          </p:spPr>
          <p:txBody>
            <a:bodyPr wrap="none" rtlCol="0">
              <a:spAutoFit/>
            </a:bodyPr>
            <a:lstStyle/>
            <a:p>
              <a:r>
                <a:rPr lang="en-US" sz="2800" dirty="0">
                  <a:solidFill>
                    <a:srgbClr val="009EC0"/>
                  </a:solidFill>
                </a:rPr>
                <a:t>What?</a:t>
              </a:r>
            </a:p>
          </p:txBody>
        </p:sp>
        <p:sp>
          <p:nvSpPr>
            <p:cNvPr id="3" name="TextBox 2">
              <a:extLst>
                <a:ext uri="{FF2B5EF4-FFF2-40B4-BE49-F238E27FC236}">
                  <a16:creationId xmlns:a16="http://schemas.microsoft.com/office/drawing/2014/main" id="{E796A5EC-87C6-D048-8010-771FD1CA8E24}"/>
                </a:ext>
              </a:extLst>
            </p:cNvPr>
            <p:cNvSpPr txBox="1"/>
            <p:nvPr/>
          </p:nvSpPr>
          <p:spPr>
            <a:xfrm>
              <a:off x="1600201" y="4648200"/>
              <a:ext cx="7429500" cy="954107"/>
            </a:xfrm>
            <a:prstGeom prst="rect">
              <a:avLst/>
            </a:prstGeom>
            <a:noFill/>
          </p:spPr>
          <p:txBody>
            <a:bodyPr wrap="square" rtlCol="0">
              <a:spAutoFit/>
            </a:bodyPr>
            <a:lstStyle/>
            <a:p>
              <a:r>
                <a:rPr lang="en-US" sz="2800" dirty="0"/>
                <a:t>Recognize and use ideas within the culture to spread the Gospel</a:t>
              </a:r>
            </a:p>
          </p:txBody>
        </p:sp>
      </p:grpSp>
      <p:grpSp>
        <p:nvGrpSpPr>
          <p:cNvPr id="6" name="Group 5">
            <a:extLst>
              <a:ext uri="{FF2B5EF4-FFF2-40B4-BE49-F238E27FC236}">
                <a16:creationId xmlns:a16="http://schemas.microsoft.com/office/drawing/2014/main" id="{16DEED69-411E-5C47-8C2F-1FA7F3AC4BAB}"/>
              </a:ext>
            </a:extLst>
          </p:cNvPr>
          <p:cNvGrpSpPr/>
          <p:nvPr/>
        </p:nvGrpSpPr>
        <p:grpSpPr>
          <a:xfrm>
            <a:off x="209549" y="2860491"/>
            <a:ext cx="8724901" cy="954107"/>
            <a:chOff x="304800" y="4648200"/>
            <a:chExt cx="8724901" cy="954107"/>
          </a:xfrm>
        </p:grpSpPr>
        <p:sp>
          <p:nvSpPr>
            <p:cNvPr id="7" name="TextBox 6">
              <a:extLst>
                <a:ext uri="{FF2B5EF4-FFF2-40B4-BE49-F238E27FC236}">
                  <a16:creationId xmlns:a16="http://schemas.microsoft.com/office/drawing/2014/main" id="{0BE67C1E-EE53-F64B-A1C4-C71C7BD5283F}"/>
                </a:ext>
              </a:extLst>
            </p:cNvPr>
            <p:cNvSpPr txBox="1"/>
            <p:nvPr/>
          </p:nvSpPr>
          <p:spPr>
            <a:xfrm>
              <a:off x="304800" y="4648200"/>
              <a:ext cx="1014765" cy="523220"/>
            </a:xfrm>
            <a:prstGeom prst="rect">
              <a:avLst/>
            </a:prstGeom>
            <a:noFill/>
          </p:spPr>
          <p:txBody>
            <a:bodyPr wrap="none" rtlCol="0">
              <a:spAutoFit/>
            </a:bodyPr>
            <a:lstStyle/>
            <a:p>
              <a:r>
                <a:rPr lang="en-US" sz="2800" dirty="0">
                  <a:solidFill>
                    <a:srgbClr val="009EC0"/>
                  </a:solidFill>
                </a:rPr>
                <a:t>Why?</a:t>
              </a:r>
            </a:p>
          </p:txBody>
        </p:sp>
        <p:sp>
          <p:nvSpPr>
            <p:cNvPr id="8" name="TextBox 7">
              <a:extLst>
                <a:ext uri="{FF2B5EF4-FFF2-40B4-BE49-F238E27FC236}">
                  <a16:creationId xmlns:a16="http://schemas.microsoft.com/office/drawing/2014/main" id="{44657A2D-A10C-1745-AFDB-1C0FC5EA2AAD}"/>
                </a:ext>
              </a:extLst>
            </p:cNvPr>
            <p:cNvSpPr txBox="1"/>
            <p:nvPr/>
          </p:nvSpPr>
          <p:spPr>
            <a:xfrm>
              <a:off x="1600201" y="4648200"/>
              <a:ext cx="7429500" cy="954107"/>
            </a:xfrm>
            <a:prstGeom prst="rect">
              <a:avLst/>
            </a:prstGeom>
            <a:noFill/>
          </p:spPr>
          <p:txBody>
            <a:bodyPr wrap="square" rtlCol="0">
              <a:spAutoFit/>
            </a:bodyPr>
            <a:lstStyle/>
            <a:p>
              <a:r>
                <a:rPr lang="en-US" sz="2800" dirty="0"/>
                <a:t>So that we can begin to find aspects of our culture that we can use to spread the Gospel</a:t>
              </a:r>
            </a:p>
          </p:txBody>
        </p:sp>
      </p:grpSp>
      <p:grpSp>
        <p:nvGrpSpPr>
          <p:cNvPr id="9" name="Group 8">
            <a:extLst>
              <a:ext uri="{FF2B5EF4-FFF2-40B4-BE49-F238E27FC236}">
                <a16:creationId xmlns:a16="http://schemas.microsoft.com/office/drawing/2014/main" id="{493A2E7B-FE2C-7045-B882-6D1EC3306C1D}"/>
              </a:ext>
            </a:extLst>
          </p:cNvPr>
          <p:cNvGrpSpPr/>
          <p:nvPr/>
        </p:nvGrpSpPr>
        <p:grpSpPr>
          <a:xfrm>
            <a:off x="209549" y="4051518"/>
            <a:ext cx="8724901" cy="954107"/>
            <a:chOff x="304800" y="4648200"/>
            <a:chExt cx="8724901" cy="954107"/>
          </a:xfrm>
        </p:grpSpPr>
        <p:sp>
          <p:nvSpPr>
            <p:cNvPr id="10" name="TextBox 9">
              <a:extLst>
                <a:ext uri="{FF2B5EF4-FFF2-40B4-BE49-F238E27FC236}">
                  <a16:creationId xmlns:a16="http://schemas.microsoft.com/office/drawing/2014/main" id="{DCC9CB31-E9E8-7549-8460-8E8840BD1585}"/>
                </a:ext>
              </a:extLst>
            </p:cNvPr>
            <p:cNvSpPr txBox="1"/>
            <p:nvPr/>
          </p:nvSpPr>
          <p:spPr>
            <a:xfrm>
              <a:off x="304800" y="4648200"/>
              <a:ext cx="1020023" cy="523220"/>
            </a:xfrm>
            <a:prstGeom prst="rect">
              <a:avLst/>
            </a:prstGeom>
            <a:noFill/>
          </p:spPr>
          <p:txBody>
            <a:bodyPr wrap="none" rtlCol="0">
              <a:spAutoFit/>
            </a:bodyPr>
            <a:lstStyle/>
            <a:p>
              <a:r>
                <a:rPr lang="en-US" sz="2800" dirty="0">
                  <a:solidFill>
                    <a:srgbClr val="009EC0"/>
                  </a:solidFill>
                </a:rPr>
                <a:t>How?</a:t>
              </a:r>
            </a:p>
          </p:txBody>
        </p:sp>
        <p:sp>
          <p:nvSpPr>
            <p:cNvPr id="11" name="TextBox 10">
              <a:extLst>
                <a:ext uri="{FF2B5EF4-FFF2-40B4-BE49-F238E27FC236}">
                  <a16:creationId xmlns:a16="http://schemas.microsoft.com/office/drawing/2014/main" id="{4729ADED-FFF5-454C-BE17-6323C474D829}"/>
                </a:ext>
              </a:extLst>
            </p:cNvPr>
            <p:cNvSpPr txBox="1"/>
            <p:nvPr/>
          </p:nvSpPr>
          <p:spPr>
            <a:xfrm>
              <a:off x="1600201" y="4648200"/>
              <a:ext cx="7429500" cy="954107"/>
            </a:xfrm>
            <a:prstGeom prst="rect">
              <a:avLst/>
            </a:prstGeom>
            <a:noFill/>
          </p:spPr>
          <p:txBody>
            <a:bodyPr wrap="square" rtlCol="0">
              <a:spAutoFit/>
            </a:bodyPr>
            <a:lstStyle/>
            <a:p>
              <a:r>
                <a:rPr lang="en-US" sz="2800" dirty="0"/>
                <a:t>By considering how Paul used cultural ideas to promote the Gospel</a:t>
              </a:r>
            </a:p>
          </p:txBody>
        </p:sp>
      </p:grpSp>
      <p:cxnSp>
        <p:nvCxnSpPr>
          <p:cNvPr id="13" name="Straight Connector 12">
            <a:extLst>
              <a:ext uri="{FF2B5EF4-FFF2-40B4-BE49-F238E27FC236}">
                <a16:creationId xmlns:a16="http://schemas.microsoft.com/office/drawing/2014/main" id="{09B462F9-C753-8044-8DE2-965ABC154D9C}"/>
              </a:ext>
            </a:extLst>
          </p:cNvPr>
          <p:cNvCxnSpPr>
            <a:cxnSpLocks/>
          </p:cNvCxnSpPr>
          <p:nvPr/>
        </p:nvCxnSpPr>
        <p:spPr>
          <a:xfrm>
            <a:off x="1373874" y="1669464"/>
            <a:ext cx="0" cy="3359736"/>
          </a:xfrm>
          <a:prstGeom prst="line">
            <a:avLst/>
          </a:prstGeom>
          <a:ln>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43D1156-26DE-A44F-B5F8-AACFA794E957}"/>
              </a:ext>
            </a:extLst>
          </p:cNvPr>
          <p:cNvSpPr txBox="1"/>
          <p:nvPr/>
        </p:nvSpPr>
        <p:spPr>
          <a:xfrm>
            <a:off x="209549" y="708674"/>
            <a:ext cx="8934451" cy="769441"/>
          </a:xfrm>
          <a:prstGeom prst="rect">
            <a:avLst/>
          </a:prstGeom>
          <a:noFill/>
        </p:spPr>
        <p:txBody>
          <a:bodyPr wrap="square" rtlCol="0">
            <a:spAutoFit/>
          </a:bodyPr>
          <a:lstStyle/>
          <a:p>
            <a:r>
              <a:rPr lang="en-US" sz="4400" b="1" dirty="0"/>
              <a:t>IDEA IN BRIEF</a:t>
            </a:r>
          </a:p>
        </p:txBody>
      </p:sp>
    </p:spTree>
    <p:extLst>
      <p:ext uri="{BB962C8B-B14F-4D97-AF65-F5344CB8AC3E}">
        <p14:creationId xmlns:p14="http://schemas.microsoft.com/office/powerpoint/2010/main" val="1389460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25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250"/>
                                        <p:tgtEl>
                                          <p:spTgt spid="13"/>
                                        </p:tgtEl>
                                      </p:cBhvr>
                                    </p:animEffect>
                                  </p:childTnLst>
                                </p:cTn>
                              </p:par>
                            </p:childTnLst>
                          </p:cTn>
                        </p:par>
                        <p:par>
                          <p:cTn id="13" fill="hold">
                            <p:stCondLst>
                              <p:cond delay="25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25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25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 what ways did Paul act in a gracious to the Athenians?</a:t>
            </a:r>
          </a:p>
        </p:txBody>
      </p:sp>
      <p:sp>
        <p:nvSpPr>
          <p:cNvPr id="3" name="Text Placeholder 2"/>
          <p:cNvSpPr>
            <a:spLocks noGrp="1"/>
          </p:cNvSpPr>
          <p:nvPr>
            <p:ph type="body" sz="quarter" idx="13"/>
          </p:nvPr>
        </p:nvSpPr>
        <p:spPr/>
        <p:txBody>
          <a:bodyPr/>
          <a:lstStyle/>
          <a:p>
            <a:r>
              <a:rPr lang="en-US" dirty="0"/>
              <a:t>1</a:t>
            </a:r>
          </a:p>
        </p:txBody>
      </p:sp>
    </p:spTree>
    <p:extLst>
      <p:ext uri="{BB962C8B-B14F-4D97-AF65-F5344CB8AC3E}">
        <p14:creationId xmlns:p14="http://schemas.microsoft.com/office/powerpoint/2010/main" val="2094317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rmAutofit/>
          </a:bodyPr>
          <a:lstStyle/>
          <a:p>
            <a:pPr>
              <a:tabLst>
                <a:tab pos="91440" algn="l"/>
              </a:tabLst>
            </a:pPr>
            <a:r>
              <a:rPr lang="en-US" dirty="0"/>
              <a:t>“used to describe people of low class who speak as though they have intelligence”</a:t>
            </a:r>
            <a:br>
              <a:rPr lang="en-US" dirty="0"/>
            </a:br>
            <a:endParaRPr lang="en-US" dirty="0"/>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1371600"/>
          </a:xfrm>
        </p:spPr>
        <p:txBody>
          <a:bodyPr>
            <a:normAutofit fontScale="77500" lnSpcReduction="20000"/>
          </a:bodyPr>
          <a:lstStyle/>
          <a:p>
            <a:pPr algn="l"/>
            <a:r>
              <a:rPr lang="en-US" sz="4400" cap="all" dirty="0">
                <a:solidFill>
                  <a:srgbClr val="009EC0"/>
                </a:solidFill>
              </a:rPr>
              <a:t>Jennifer Marie Creamer</a:t>
            </a:r>
            <a:br>
              <a:rPr lang="en-US" sz="4400" dirty="0">
                <a:solidFill>
                  <a:srgbClr val="009EC0"/>
                </a:solidFill>
              </a:rPr>
            </a:br>
            <a:r>
              <a:rPr lang="en-US" sz="4400" b="0" i="1" dirty="0">
                <a:solidFill>
                  <a:srgbClr val="009EC0"/>
                </a:solidFill>
              </a:rPr>
              <a:t>God as Creator in Acts 17:24: An Historical-Exegetical Study, page 30</a:t>
            </a:r>
          </a:p>
        </p:txBody>
      </p:sp>
    </p:spTree>
    <p:extLst>
      <p:ext uri="{BB962C8B-B14F-4D97-AF65-F5344CB8AC3E}">
        <p14:creationId xmlns:p14="http://schemas.microsoft.com/office/powerpoint/2010/main" val="2075386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rmAutofit/>
          </a:bodyPr>
          <a:lstStyle/>
          <a:p>
            <a:pPr>
              <a:tabLst>
                <a:tab pos="91440" algn="l"/>
              </a:tabLst>
            </a:pPr>
            <a:r>
              <a:rPr lang="en-US" dirty="0"/>
              <a:t>“He was a </a:t>
            </a:r>
            <a:r>
              <a:rPr lang="en-US" b="1" dirty="0">
                <a:highlight>
                  <a:srgbClr val="C00002"/>
                </a:highlight>
              </a:rPr>
              <a:t>rag-bag collector</a:t>
            </a:r>
            <a:r>
              <a:rPr lang="en-US" dirty="0"/>
              <a:t> of scraps of learning.”</a:t>
            </a:r>
            <a:br>
              <a:rPr lang="en-US" dirty="0"/>
            </a:br>
            <a:endParaRPr lang="en-US" dirty="0"/>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2209800"/>
          </a:xfrm>
        </p:spPr>
        <p:txBody>
          <a:bodyPr>
            <a:normAutofit fontScale="85000" lnSpcReduction="20000"/>
          </a:bodyPr>
          <a:lstStyle/>
          <a:p>
            <a:pPr algn="l"/>
            <a:r>
              <a:rPr lang="en-US" sz="4400" cap="all" dirty="0">
                <a:solidFill>
                  <a:srgbClr val="009EC0"/>
                </a:solidFill>
              </a:rPr>
              <a:t>Bruce Winter</a:t>
            </a:r>
            <a:br>
              <a:rPr lang="en-US" sz="4400" dirty="0">
                <a:solidFill>
                  <a:srgbClr val="009EC0"/>
                </a:solidFill>
              </a:rPr>
            </a:br>
            <a:r>
              <a:rPr lang="en-US" sz="4400" b="0" i="1" dirty="0">
                <a:solidFill>
                  <a:srgbClr val="009EC0"/>
                </a:solidFill>
              </a:rPr>
              <a:t>Introducing the Athenians to God: Paul’s failed apologetic in Acts 17?</a:t>
            </a:r>
            <a:br>
              <a:rPr lang="en-US" sz="4400" b="0" i="1" dirty="0">
                <a:solidFill>
                  <a:srgbClr val="009EC0"/>
                </a:solidFill>
              </a:rPr>
            </a:br>
            <a:r>
              <a:rPr lang="en-US" sz="2400" b="0" i="1" dirty="0">
                <a:solidFill>
                  <a:srgbClr val="009EC0"/>
                </a:solidFill>
              </a:rPr>
              <a:t> </a:t>
            </a:r>
            <a:br>
              <a:rPr lang="en-US" sz="4400" b="0" i="1" dirty="0">
                <a:solidFill>
                  <a:srgbClr val="009EC0"/>
                </a:solidFill>
              </a:rPr>
            </a:br>
            <a:r>
              <a:rPr lang="en-US" sz="4400" b="0" i="1" dirty="0" err="1">
                <a:solidFill>
                  <a:srgbClr val="009EC0"/>
                </a:solidFill>
              </a:rPr>
              <a:t>Themelios</a:t>
            </a:r>
            <a:r>
              <a:rPr lang="en-US" sz="4400" b="0" i="1" dirty="0">
                <a:solidFill>
                  <a:srgbClr val="009EC0"/>
                </a:solidFill>
              </a:rPr>
              <a:t> volume 31, issue 1, page 39</a:t>
            </a:r>
          </a:p>
        </p:txBody>
      </p:sp>
    </p:spTree>
    <p:extLst>
      <p:ext uri="{BB962C8B-B14F-4D97-AF65-F5344CB8AC3E}">
        <p14:creationId xmlns:p14="http://schemas.microsoft.com/office/powerpoint/2010/main" val="35719097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Describe Paul’s argument he makes in 17:24-27. Why this is significant?</a:t>
            </a:r>
          </a:p>
        </p:txBody>
      </p:sp>
      <p:sp>
        <p:nvSpPr>
          <p:cNvPr id="3" name="Text Placeholder 2"/>
          <p:cNvSpPr>
            <a:spLocks noGrp="1"/>
          </p:cNvSpPr>
          <p:nvPr>
            <p:ph type="body" sz="quarter" idx="13"/>
          </p:nvPr>
        </p:nvSpPr>
        <p:spPr/>
        <p:txBody>
          <a:bodyPr/>
          <a:lstStyle/>
          <a:p>
            <a:r>
              <a:rPr lang="en-US" dirty="0"/>
              <a:t>2</a:t>
            </a:r>
          </a:p>
        </p:txBody>
      </p:sp>
    </p:spTree>
    <p:extLst>
      <p:ext uri="{BB962C8B-B14F-4D97-AF65-F5344CB8AC3E}">
        <p14:creationId xmlns:p14="http://schemas.microsoft.com/office/powerpoint/2010/main" val="2823052538"/>
      </p:ext>
    </p:extLst>
  </p:cSld>
  <p:clrMapOvr>
    <a:masterClrMapping/>
  </p:clrMapOvr>
</p:sld>
</file>

<file path=ppt/theme/theme1.xml><?xml version="1.0" encoding="utf-8"?>
<a:theme xmlns:a="http://schemas.openxmlformats.org/drawingml/2006/main" name="Office Theme">
  <a:themeElements>
    <a:clrScheme name="Dark Simplicity">
      <a:dk1>
        <a:srgbClr val="FFFFFF"/>
      </a:dk1>
      <a:lt1>
        <a:srgbClr val="00000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1602</TotalTime>
  <Words>937</Words>
  <Application>Microsoft Office PowerPoint</Application>
  <PresentationFormat>On-screen Show (4:3)</PresentationFormat>
  <Paragraphs>92</Paragraphs>
  <Slides>28</Slides>
  <Notes>1</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Avenir Book</vt:lpstr>
      <vt:lpstr>Bradley Hand</vt:lpstr>
      <vt:lpstr>Calibri</vt:lpstr>
      <vt:lpstr>Gabriola</vt:lpstr>
      <vt:lpstr>Office Theme</vt:lpstr>
      <vt:lpstr>APOLOGETICS</vt:lpstr>
      <vt:lpstr>PowerPoint Presentation</vt:lpstr>
      <vt:lpstr>PowerPoint Presentation</vt:lpstr>
      <vt:lpstr>PowerPoint Presentation</vt:lpstr>
      <vt:lpstr>PowerPoint Presentation</vt:lpstr>
      <vt:lpstr>In what ways did Paul act in a gracious to the Athenians?</vt:lpstr>
      <vt:lpstr>“used to describe people of low class who speak as though they have intelligence” </vt:lpstr>
      <vt:lpstr>“He was a rag-bag collector of scraps of learning.” </vt:lpstr>
      <vt:lpstr>Describe Paul’s argument he makes in 17:24-27. Why this is significant?</vt:lpstr>
      <vt:lpstr>PowerPoint Presentation</vt:lpstr>
      <vt:lpstr>“If the Council were so persuaded, then the god or goddess would be admitted to the Parthenon. A dedicated  temple would be built  to the divinity, an annual  feast day endowed  and  included in the Athenians’ religious calendar.”</vt:lpstr>
      <vt:lpstr>PowerPoint Presentation</vt:lpstr>
      <vt:lpstr>PowerPoint Presentation</vt:lpstr>
      <vt:lpstr>PowerPoint Presentation</vt:lpstr>
      <vt:lpstr>PowerPoint Presentation</vt:lpstr>
      <vt:lpstr>PowerPoint Presentation</vt:lpstr>
      <vt:lpstr>PowerPoint Presentation</vt:lpstr>
      <vt:lpstr>List out ways in which Paul adjusted his approach for the Athenians.</vt:lpstr>
      <vt:lpstr>“First believe that God is living, immortal and blessed” </vt:lpstr>
      <vt:lpstr>PowerPoint Presentation</vt:lpstr>
      <vt:lpstr>PowerPoint Presentation</vt:lpstr>
      <vt:lpstr>PowerPoint Presentation</vt:lpstr>
      <vt:lpstr>What is the argument that Paul uses against idolatry? Why would this argument be persuasive?</vt:lpstr>
      <vt:lpstr>In what ways in which Paul showed courage?</vt:lpstr>
      <vt:lpstr>PowerPoint Presentation</vt:lpstr>
      <vt:lpstr>Want can we learn from the response to Paul’s message?</vt:lpstr>
      <vt:lpstr>“Now when they heard about the resurrection from the dead, some began to scoff, but others said, “We will hear you again about this.” So Paul left the Areopagus.   But some people joined him and believed.”</vt:lpstr>
      <vt:lpstr>Was there anything else that stood out to you?</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Luke</dc:creator>
  <cp:lastModifiedBy>Luke Murphey</cp:lastModifiedBy>
  <cp:revision>104</cp:revision>
  <dcterms:created xsi:type="dcterms:W3CDTF">2010-07-14T22:15:37Z</dcterms:created>
  <dcterms:modified xsi:type="dcterms:W3CDTF">2020-10-18T18:55:16Z</dcterms:modified>
</cp:coreProperties>
</file>

<file path=docProps/thumbnail.jpeg>
</file>